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6" r:id="rId6"/>
    <p:sldId id="267" r:id="rId7"/>
    <p:sldId id="274" r:id="rId8"/>
    <p:sldId id="268" r:id="rId9"/>
    <p:sldId id="260" r:id="rId10"/>
    <p:sldId id="271" r:id="rId11"/>
    <p:sldId id="272" r:id="rId12"/>
    <p:sldId id="276" r:id="rId13"/>
    <p:sldId id="275" r:id="rId14"/>
    <p:sldId id="270" r:id="rId15"/>
    <p:sldId id="273" r:id="rId16"/>
    <p:sldId id="261" r:id="rId17"/>
    <p:sldId id="262" r:id="rId18"/>
    <p:sldId id="263" r:id="rId19"/>
    <p:sldId id="264" r:id="rId20"/>
    <p:sldId id="265" r:id="rId21"/>
    <p:sldId id="269" r:id="rId2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oqCdsthhOkVUV8Cv0GRp9mDUvv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12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8C2949-17E3-4926-8ADA-52EC65BEE78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8EBF2E2-52E2-4C41-BB73-B5D0E1C053BD}">
      <dgm:prSet/>
      <dgm:spPr/>
      <dgm:t>
        <a:bodyPr/>
        <a:lstStyle/>
        <a:p>
          <a:r>
            <a:rPr lang="en-US" b="1"/>
            <a:t>Discussion Questions:</a:t>
          </a:r>
          <a:endParaRPr lang="en-US"/>
        </a:p>
      </dgm:t>
    </dgm:pt>
    <dgm:pt modelId="{1A8A5504-7A58-4280-82EB-E40834AB1224}" type="parTrans" cxnId="{C90EAD7C-961C-4A16-AAFF-54266C64E583}">
      <dgm:prSet/>
      <dgm:spPr/>
      <dgm:t>
        <a:bodyPr/>
        <a:lstStyle/>
        <a:p>
          <a:endParaRPr lang="en-US"/>
        </a:p>
      </dgm:t>
    </dgm:pt>
    <dgm:pt modelId="{A2141FB0-E9DC-45F3-8366-81919197A90B}" type="sibTrans" cxnId="{C90EAD7C-961C-4A16-AAFF-54266C64E583}">
      <dgm:prSet/>
      <dgm:spPr/>
      <dgm:t>
        <a:bodyPr/>
        <a:lstStyle/>
        <a:p>
          <a:endParaRPr lang="en-US"/>
        </a:p>
      </dgm:t>
    </dgm:pt>
    <dgm:pt modelId="{9DDE0940-F8E5-47FE-85C0-08A964BC3195}">
      <dgm:prSet/>
      <dgm:spPr/>
      <dgm:t>
        <a:bodyPr/>
        <a:lstStyle/>
        <a:p>
          <a:r>
            <a:rPr lang="en-US" dirty="0"/>
            <a:t>How would you respond in the moment?</a:t>
          </a:r>
        </a:p>
      </dgm:t>
    </dgm:pt>
    <dgm:pt modelId="{6FC26B76-E970-4BF5-A979-F7B188B72D03}" type="parTrans" cxnId="{BB5AAF2E-8D73-478E-973E-A276C0B89FD5}">
      <dgm:prSet/>
      <dgm:spPr/>
      <dgm:t>
        <a:bodyPr/>
        <a:lstStyle/>
        <a:p>
          <a:endParaRPr lang="en-US"/>
        </a:p>
      </dgm:t>
    </dgm:pt>
    <dgm:pt modelId="{F4C895AD-5A43-4907-89ED-E6205DBE21F7}" type="sibTrans" cxnId="{BB5AAF2E-8D73-478E-973E-A276C0B89FD5}">
      <dgm:prSet/>
      <dgm:spPr/>
      <dgm:t>
        <a:bodyPr/>
        <a:lstStyle/>
        <a:p>
          <a:endParaRPr lang="en-US"/>
        </a:p>
      </dgm:t>
    </dgm:pt>
    <dgm:pt modelId="{A858A0F1-518A-4F8D-9654-310331E40B0D}">
      <dgm:prSet/>
      <dgm:spPr/>
      <dgm:t>
        <a:bodyPr/>
        <a:lstStyle/>
        <a:p>
          <a:r>
            <a:rPr lang="en-US"/>
            <a:t>What follow-up actions would you take?</a:t>
          </a:r>
        </a:p>
      </dgm:t>
    </dgm:pt>
    <dgm:pt modelId="{FEFDD9A3-0B6C-478B-8EC7-28968D56E49F}" type="parTrans" cxnId="{A33F0B32-79A7-4407-84D9-F36AA44C6C00}">
      <dgm:prSet/>
      <dgm:spPr/>
      <dgm:t>
        <a:bodyPr/>
        <a:lstStyle/>
        <a:p>
          <a:endParaRPr lang="en-US"/>
        </a:p>
      </dgm:t>
    </dgm:pt>
    <dgm:pt modelId="{325120C3-EC18-408A-805D-304CE028F0D7}" type="sibTrans" cxnId="{A33F0B32-79A7-4407-84D9-F36AA44C6C00}">
      <dgm:prSet/>
      <dgm:spPr/>
      <dgm:t>
        <a:bodyPr/>
        <a:lstStyle/>
        <a:p>
          <a:endParaRPr lang="en-US"/>
        </a:p>
      </dgm:t>
    </dgm:pt>
    <dgm:pt modelId="{2D71DCD2-4039-4A75-B9DE-F2155DD7D7B1}">
      <dgm:prSet/>
      <dgm:spPr/>
      <dgm:t>
        <a:bodyPr/>
        <a:lstStyle/>
        <a:p>
          <a:r>
            <a:rPr lang="en-US"/>
            <a:t>How might you use this feedback to improve departmental policies?</a:t>
          </a:r>
        </a:p>
      </dgm:t>
    </dgm:pt>
    <dgm:pt modelId="{C694357E-70F1-4E67-8B9E-62081F4F20EF}" type="parTrans" cxnId="{F59DECE1-EF6E-41D1-8851-77C45FDD1B62}">
      <dgm:prSet/>
      <dgm:spPr/>
      <dgm:t>
        <a:bodyPr/>
        <a:lstStyle/>
        <a:p>
          <a:endParaRPr lang="en-US"/>
        </a:p>
      </dgm:t>
    </dgm:pt>
    <dgm:pt modelId="{36E16DF3-E9EF-4993-8C32-29D0B28B07BE}" type="sibTrans" cxnId="{F59DECE1-EF6E-41D1-8851-77C45FDD1B62}">
      <dgm:prSet/>
      <dgm:spPr/>
      <dgm:t>
        <a:bodyPr/>
        <a:lstStyle/>
        <a:p>
          <a:endParaRPr lang="en-US"/>
        </a:p>
      </dgm:t>
    </dgm:pt>
    <dgm:pt modelId="{65A4A033-4F67-42C1-88A8-5129937993ED}" type="pres">
      <dgm:prSet presAssocID="{9E8C2949-17E3-4926-8ADA-52EC65BEE78A}" presName="vert0" presStyleCnt="0">
        <dgm:presLayoutVars>
          <dgm:dir/>
          <dgm:animOne val="branch"/>
          <dgm:animLvl val="lvl"/>
        </dgm:presLayoutVars>
      </dgm:prSet>
      <dgm:spPr/>
    </dgm:pt>
    <dgm:pt modelId="{7E7B4F1E-152C-4C46-AC32-99CC643E08AB}" type="pres">
      <dgm:prSet presAssocID="{08EBF2E2-52E2-4C41-BB73-B5D0E1C053BD}" presName="thickLine" presStyleLbl="alignNode1" presStyleIdx="0" presStyleCnt="1"/>
      <dgm:spPr/>
    </dgm:pt>
    <dgm:pt modelId="{E22CAE7A-7796-42B9-9B81-5CD2E1BD1916}" type="pres">
      <dgm:prSet presAssocID="{08EBF2E2-52E2-4C41-BB73-B5D0E1C053BD}" presName="horz1" presStyleCnt="0"/>
      <dgm:spPr/>
    </dgm:pt>
    <dgm:pt modelId="{715DC43D-2136-443B-9A2F-1E86770908FB}" type="pres">
      <dgm:prSet presAssocID="{08EBF2E2-52E2-4C41-BB73-B5D0E1C053BD}" presName="tx1" presStyleLbl="revTx" presStyleIdx="0" presStyleCnt="4"/>
      <dgm:spPr/>
    </dgm:pt>
    <dgm:pt modelId="{9160673D-0926-4249-9536-C530F4F8924A}" type="pres">
      <dgm:prSet presAssocID="{08EBF2E2-52E2-4C41-BB73-B5D0E1C053BD}" presName="vert1" presStyleCnt="0"/>
      <dgm:spPr/>
    </dgm:pt>
    <dgm:pt modelId="{2A7B39C4-A636-4908-A59F-D9CD4C0226BE}" type="pres">
      <dgm:prSet presAssocID="{9DDE0940-F8E5-47FE-85C0-08A964BC3195}" presName="vertSpace2a" presStyleCnt="0"/>
      <dgm:spPr/>
    </dgm:pt>
    <dgm:pt modelId="{DD368B96-A5E5-443B-9B49-DE7916C8A82C}" type="pres">
      <dgm:prSet presAssocID="{9DDE0940-F8E5-47FE-85C0-08A964BC3195}" presName="horz2" presStyleCnt="0"/>
      <dgm:spPr/>
    </dgm:pt>
    <dgm:pt modelId="{1130F350-9562-42AA-AEF6-9C893B048EF0}" type="pres">
      <dgm:prSet presAssocID="{9DDE0940-F8E5-47FE-85C0-08A964BC3195}" presName="horzSpace2" presStyleCnt="0"/>
      <dgm:spPr/>
    </dgm:pt>
    <dgm:pt modelId="{3745313A-321D-4446-87AA-9802EF4F6C39}" type="pres">
      <dgm:prSet presAssocID="{9DDE0940-F8E5-47FE-85C0-08A964BC3195}" presName="tx2" presStyleLbl="revTx" presStyleIdx="1" presStyleCnt="4"/>
      <dgm:spPr/>
    </dgm:pt>
    <dgm:pt modelId="{20A3407E-7A15-4F1F-98A4-E652BE2D9B71}" type="pres">
      <dgm:prSet presAssocID="{9DDE0940-F8E5-47FE-85C0-08A964BC3195}" presName="vert2" presStyleCnt="0"/>
      <dgm:spPr/>
    </dgm:pt>
    <dgm:pt modelId="{0F125C60-CC19-4BDC-8293-79A94A31E40E}" type="pres">
      <dgm:prSet presAssocID="{9DDE0940-F8E5-47FE-85C0-08A964BC3195}" presName="thinLine2b" presStyleLbl="callout" presStyleIdx="0" presStyleCnt="3"/>
      <dgm:spPr/>
    </dgm:pt>
    <dgm:pt modelId="{17EF879E-2D3C-4C70-89DB-D4E3D5FF6B42}" type="pres">
      <dgm:prSet presAssocID="{9DDE0940-F8E5-47FE-85C0-08A964BC3195}" presName="vertSpace2b" presStyleCnt="0"/>
      <dgm:spPr/>
    </dgm:pt>
    <dgm:pt modelId="{2485AB62-B344-4EB4-9B2A-61A5E59DAB3D}" type="pres">
      <dgm:prSet presAssocID="{A858A0F1-518A-4F8D-9654-310331E40B0D}" presName="horz2" presStyleCnt="0"/>
      <dgm:spPr/>
    </dgm:pt>
    <dgm:pt modelId="{F8232AD7-BA37-481E-9EF7-E83310A35FF8}" type="pres">
      <dgm:prSet presAssocID="{A858A0F1-518A-4F8D-9654-310331E40B0D}" presName="horzSpace2" presStyleCnt="0"/>
      <dgm:spPr/>
    </dgm:pt>
    <dgm:pt modelId="{E9BEFED9-1920-4799-90E1-3BEAA64210C9}" type="pres">
      <dgm:prSet presAssocID="{A858A0F1-518A-4F8D-9654-310331E40B0D}" presName="tx2" presStyleLbl="revTx" presStyleIdx="2" presStyleCnt="4"/>
      <dgm:spPr/>
    </dgm:pt>
    <dgm:pt modelId="{842F700C-EA74-4C0C-ACAF-7E1EB6A433C6}" type="pres">
      <dgm:prSet presAssocID="{A858A0F1-518A-4F8D-9654-310331E40B0D}" presName="vert2" presStyleCnt="0"/>
      <dgm:spPr/>
    </dgm:pt>
    <dgm:pt modelId="{02D112D5-9496-4B1B-95EC-821D17815B91}" type="pres">
      <dgm:prSet presAssocID="{A858A0F1-518A-4F8D-9654-310331E40B0D}" presName="thinLine2b" presStyleLbl="callout" presStyleIdx="1" presStyleCnt="3"/>
      <dgm:spPr/>
    </dgm:pt>
    <dgm:pt modelId="{8E6DFF10-4F21-4927-A678-1620C86DDEA6}" type="pres">
      <dgm:prSet presAssocID="{A858A0F1-518A-4F8D-9654-310331E40B0D}" presName="vertSpace2b" presStyleCnt="0"/>
      <dgm:spPr/>
    </dgm:pt>
    <dgm:pt modelId="{2813A7D7-F37B-4203-B0AF-557DB5E2BDB5}" type="pres">
      <dgm:prSet presAssocID="{2D71DCD2-4039-4A75-B9DE-F2155DD7D7B1}" presName="horz2" presStyleCnt="0"/>
      <dgm:spPr/>
    </dgm:pt>
    <dgm:pt modelId="{D8651ED5-081C-4C92-A278-BA83728BBAA6}" type="pres">
      <dgm:prSet presAssocID="{2D71DCD2-4039-4A75-B9DE-F2155DD7D7B1}" presName="horzSpace2" presStyleCnt="0"/>
      <dgm:spPr/>
    </dgm:pt>
    <dgm:pt modelId="{F61F60E3-CB6F-4C59-AB08-BCDBD8F93443}" type="pres">
      <dgm:prSet presAssocID="{2D71DCD2-4039-4A75-B9DE-F2155DD7D7B1}" presName="tx2" presStyleLbl="revTx" presStyleIdx="3" presStyleCnt="4"/>
      <dgm:spPr/>
    </dgm:pt>
    <dgm:pt modelId="{4EF4BF3E-6C75-4AF4-9AF8-953AF0F41B28}" type="pres">
      <dgm:prSet presAssocID="{2D71DCD2-4039-4A75-B9DE-F2155DD7D7B1}" presName="vert2" presStyleCnt="0"/>
      <dgm:spPr/>
    </dgm:pt>
    <dgm:pt modelId="{3D2D45C6-8E05-451B-8096-26A99DD20F3B}" type="pres">
      <dgm:prSet presAssocID="{2D71DCD2-4039-4A75-B9DE-F2155DD7D7B1}" presName="thinLine2b" presStyleLbl="callout" presStyleIdx="2" presStyleCnt="3"/>
      <dgm:spPr/>
    </dgm:pt>
    <dgm:pt modelId="{7AF96606-3D37-432D-9A46-6F9A81A1CDF9}" type="pres">
      <dgm:prSet presAssocID="{2D71DCD2-4039-4A75-B9DE-F2155DD7D7B1}" presName="vertSpace2b" presStyleCnt="0"/>
      <dgm:spPr/>
    </dgm:pt>
  </dgm:ptLst>
  <dgm:cxnLst>
    <dgm:cxn modelId="{9CB1D112-E054-4A2D-966D-29089190B71F}" type="presOf" srcId="{2D71DCD2-4039-4A75-B9DE-F2155DD7D7B1}" destId="{F61F60E3-CB6F-4C59-AB08-BCDBD8F93443}" srcOrd="0" destOrd="0" presId="urn:microsoft.com/office/officeart/2008/layout/LinedList"/>
    <dgm:cxn modelId="{29F06A29-A4F3-4664-9169-A07C9FAD3C3D}" type="presOf" srcId="{08EBF2E2-52E2-4C41-BB73-B5D0E1C053BD}" destId="{715DC43D-2136-443B-9A2F-1E86770908FB}" srcOrd="0" destOrd="0" presId="urn:microsoft.com/office/officeart/2008/layout/LinedList"/>
    <dgm:cxn modelId="{BB5AAF2E-8D73-478E-973E-A276C0B89FD5}" srcId="{08EBF2E2-52E2-4C41-BB73-B5D0E1C053BD}" destId="{9DDE0940-F8E5-47FE-85C0-08A964BC3195}" srcOrd="0" destOrd="0" parTransId="{6FC26B76-E970-4BF5-A979-F7B188B72D03}" sibTransId="{F4C895AD-5A43-4907-89ED-E6205DBE21F7}"/>
    <dgm:cxn modelId="{A33F0B32-79A7-4407-84D9-F36AA44C6C00}" srcId="{08EBF2E2-52E2-4C41-BB73-B5D0E1C053BD}" destId="{A858A0F1-518A-4F8D-9654-310331E40B0D}" srcOrd="1" destOrd="0" parTransId="{FEFDD9A3-0B6C-478B-8EC7-28968D56E49F}" sibTransId="{325120C3-EC18-408A-805D-304CE028F0D7}"/>
    <dgm:cxn modelId="{C90EAD7C-961C-4A16-AAFF-54266C64E583}" srcId="{9E8C2949-17E3-4926-8ADA-52EC65BEE78A}" destId="{08EBF2E2-52E2-4C41-BB73-B5D0E1C053BD}" srcOrd="0" destOrd="0" parTransId="{1A8A5504-7A58-4280-82EB-E40834AB1224}" sibTransId="{A2141FB0-E9DC-45F3-8366-81919197A90B}"/>
    <dgm:cxn modelId="{0EDDF1D7-1192-4A56-81DC-8D696BE4915F}" type="presOf" srcId="{A858A0F1-518A-4F8D-9654-310331E40B0D}" destId="{E9BEFED9-1920-4799-90E1-3BEAA64210C9}" srcOrd="0" destOrd="0" presId="urn:microsoft.com/office/officeart/2008/layout/LinedList"/>
    <dgm:cxn modelId="{8FB070E0-8B50-4919-9C6D-420EA8D3AB5A}" type="presOf" srcId="{9DDE0940-F8E5-47FE-85C0-08A964BC3195}" destId="{3745313A-321D-4446-87AA-9802EF4F6C39}" srcOrd="0" destOrd="0" presId="urn:microsoft.com/office/officeart/2008/layout/LinedList"/>
    <dgm:cxn modelId="{F59DECE1-EF6E-41D1-8851-77C45FDD1B62}" srcId="{08EBF2E2-52E2-4C41-BB73-B5D0E1C053BD}" destId="{2D71DCD2-4039-4A75-B9DE-F2155DD7D7B1}" srcOrd="2" destOrd="0" parTransId="{C694357E-70F1-4E67-8B9E-62081F4F20EF}" sibTransId="{36E16DF3-E9EF-4993-8C32-29D0B28B07BE}"/>
    <dgm:cxn modelId="{F0C9D5EC-DDCC-4A4A-9822-A551B1429202}" type="presOf" srcId="{9E8C2949-17E3-4926-8ADA-52EC65BEE78A}" destId="{65A4A033-4F67-42C1-88A8-5129937993ED}" srcOrd="0" destOrd="0" presId="urn:microsoft.com/office/officeart/2008/layout/LinedList"/>
    <dgm:cxn modelId="{60A24FA5-8DC7-4278-B017-D22C749F1CE2}" type="presParOf" srcId="{65A4A033-4F67-42C1-88A8-5129937993ED}" destId="{7E7B4F1E-152C-4C46-AC32-99CC643E08AB}" srcOrd="0" destOrd="0" presId="urn:microsoft.com/office/officeart/2008/layout/LinedList"/>
    <dgm:cxn modelId="{519C6500-AF28-44FF-BBA4-6FFC3CB3792E}" type="presParOf" srcId="{65A4A033-4F67-42C1-88A8-5129937993ED}" destId="{E22CAE7A-7796-42B9-9B81-5CD2E1BD1916}" srcOrd="1" destOrd="0" presId="urn:microsoft.com/office/officeart/2008/layout/LinedList"/>
    <dgm:cxn modelId="{C30CA53C-65FF-4376-BE19-607D2F75C2E9}" type="presParOf" srcId="{E22CAE7A-7796-42B9-9B81-5CD2E1BD1916}" destId="{715DC43D-2136-443B-9A2F-1E86770908FB}" srcOrd="0" destOrd="0" presId="urn:microsoft.com/office/officeart/2008/layout/LinedList"/>
    <dgm:cxn modelId="{57719306-8168-4CA0-B556-946519B1D9EA}" type="presParOf" srcId="{E22CAE7A-7796-42B9-9B81-5CD2E1BD1916}" destId="{9160673D-0926-4249-9536-C530F4F8924A}" srcOrd="1" destOrd="0" presId="urn:microsoft.com/office/officeart/2008/layout/LinedList"/>
    <dgm:cxn modelId="{06DC7281-DD21-4A1F-8DB8-290103C28EC3}" type="presParOf" srcId="{9160673D-0926-4249-9536-C530F4F8924A}" destId="{2A7B39C4-A636-4908-A59F-D9CD4C0226BE}" srcOrd="0" destOrd="0" presId="urn:microsoft.com/office/officeart/2008/layout/LinedList"/>
    <dgm:cxn modelId="{43658131-B24E-4C8E-A751-17C39AEE2B26}" type="presParOf" srcId="{9160673D-0926-4249-9536-C530F4F8924A}" destId="{DD368B96-A5E5-443B-9B49-DE7916C8A82C}" srcOrd="1" destOrd="0" presId="urn:microsoft.com/office/officeart/2008/layout/LinedList"/>
    <dgm:cxn modelId="{63057930-23C4-4D39-BDA2-542506934C0D}" type="presParOf" srcId="{DD368B96-A5E5-443B-9B49-DE7916C8A82C}" destId="{1130F350-9562-42AA-AEF6-9C893B048EF0}" srcOrd="0" destOrd="0" presId="urn:microsoft.com/office/officeart/2008/layout/LinedList"/>
    <dgm:cxn modelId="{FDD490A3-9295-482A-AEF9-FEC67585353C}" type="presParOf" srcId="{DD368B96-A5E5-443B-9B49-DE7916C8A82C}" destId="{3745313A-321D-4446-87AA-9802EF4F6C39}" srcOrd="1" destOrd="0" presId="urn:microsoft.com/office/officeart/2008/layout/LinedList"/>
    <dgm:cxn modelId="{6C19870F-8413-4DAA-9EE1-A2B3D4441983}" type="presParOf" srcId="{DD368B96-A5E5-443B-9B49-DE7916C8A82C}" destId="{20A3407E-7A15-4F1F-98A4-E652BE2D9B71}" srcOrd="2" destOrd="0" presId="urn:microsoft.com/office/officeart/2008/layout/LinedList"/>
    <dgm:cxn modelId="{966E353C-2A19-4F82-A932-9D0628119FB5}" type="presParOf" srcId="{9160673D-0926-4249-9536-C530F4F8924A}" destId="{0F125C60-CC19-4BDC-8293-79A94A31E40E}" srcOrd="2" destOrd="0" presId="urn:microsoft.com/office/officeart/2008/layout/LinedList"/>
    <dgm:cxn modelId="{FB5791C6-E183-4655-BEBA-B1B6D4448E51}" type="presParOf" srcId="{9160673D-0926-4249-9536-C530F4F8924A}" destId="{17EF879E-2D3C-4C70-89DB-D4E3D5FF6B42}" srcOrd="3" destOrd="0" presId="urn:microsoft.com/office/officeart/2008/layout/LinedList"/>
    <dgm:cxn modelId="{C889897A-C07C-4403-AC6E-03CD4683251F}" type="presParOf" srcId="{9160673D-0926-4249-9536-C530F4F8924A}" destId="{2485AB62-B344-4EB4-9B2A-61A5E59DAB3D}" srcOrd="4" destOrd="0" presId="urn:microsoft.com/office/officeart/2008/layout/LinedList"/>
    <dgm:cxn modelId="{A211B0D2-C15F-438B-96DC-14078F82EB87}" type="presParOf" srcId="{2485AB62-B344-4EB4-9B2A-61A5E59DAB3D}" destId="{F8232AD7-BA37-481E-9EF7-E83310A35FF8}" srcOrd="0" destOrd="0" presId="urn:microsoft.com/office/officeart/2008/layout/LinedList"/>
    <dgm:cxn modelId="{7E3A278F-70FB-4740-A9CC-F4AEC1EC4D36}" type="presParOf" srcId="{2485AB62-B344-4EB4-9B2A-61A5E59DAB3D}" destId="{E9BEFED9-1920-4799-90E1-3BEAA64210C9}" srcOrd="1" destOrd="0" presId="urn:microsoft.com/office/officeart/2008/layout/LinedList"/>
    <dgm:cxn modelId="{D1F7F471-6972-4DD0-B80E-2521FE83844F}" type="presParOf" srcId="{2485AB62-B344-4EB4-9B2A-61A5E59DAB3D}" destId="{842F700C-EA74-4C0C-ACAF-7E1EB6A433C6}" srcOrd="2" destOrd="0" presId="urn:microsoft.com/office/officeart/2008/layout/LinedList"/>
    <dgm:cxn modelId="{276FA550-E5D2-4473-AB7C-0C5EF4BE22CD}" type="presParOf" srcId="{9160673D-0926-4249-9536-C530F4F8924A}" destId="{02D112D5-9496-4B1B-95EC-821D17815B91}" srcOrd="5" destOrd="0" presId="urn:microsoft.com/office/officeart/2008/layout/LinedList"/>
    <dgm:cxn modelId="{6EDBBB64-5270-48AD-900B-35B0133D6E36}" type="presParOf" srcId="{9160673D-0926-4249-9536-C530F4F8924A}" destId="{8E6DFF10-4F21-4927-A678-1620C86DDEA6}" srcOrd="6" destOrd="0" presId="urn:microsoft.com/office/officeart/2008/layout/LinedList"/>
    <dgm:cxn modelId="{DDC55594-98EF-4EAB-8AE4-81DCEE7D2AE0}" type="presParOf" srcId="{9160673D-0926-4249-9536-C530F4F8924A}" destId="{2813A7D7-F37B-4203-B0AF-557DB5E2BDB5}" srcOrd="7" destOrd="0" presId="urn:microsoft.com/office/officeart/2008/layout/LinedList"/>
    <dgm:cxn modelId="{94E1DE5C-A5DA-4930-A532-51051A444B65}" type="presParOf" srcId="{2813A7D7-F37B-4203-B0AF-557DB5E2BDB5}" destId="{D8651ED5-081C-4C92-A278-BA83728BBAA6}" srcOrd="0" destOrd="0" presId="urn:microsoft.com/office/officeart/2008/layout/LinedList"/>
    <dgm:cxn modelId="{24E7FBC0-6435-42CF-AC9E-0F30E4724F23}" type="presParOf" srcId="{2813A7D7-F37B-4203-B0AF-557DB5E2BDB5}" destId="{F61F60E3-CB6F-4C59-AB08-BCDBD8F93443}" srcOrd="1" destOrd="0" presId="urn:microsoft.com/office/officeart/2008/layout/LinedList"/>
    <dgm:cxn modelId="{A9FD4B01-4699-449D-A5A0-01E952795C5C}" type="presParOf" srcId="{2813A7D7-F37B-4203-B0AF-557DB5E2BDB5}" destId="{4EF4BF3E-6C75-4AF4-9AF8-953AF0F41B28}" srcOrd="2" destOrd="0" presId="urn:microsoft.com/office/officeart/2008/layout/LinedList"/>
    <dgm:cxn modelId="{0E301539-4059-45DC-8966-848700A1839C}" type="presParOf" srcId="{9160673D-0926-4249-9536-C530F4F8924A}" destId="{3D2D45C6-8E05-451B-8096-26A99DD20F3B}" srcOrd="8" destOrd="0" presId="urn:microsoft.com/office/officeart/2008/layout/LinedList"/>
    <dgm:cxn modelId="{5A82A406-2D45-4FC0-8931-8AA6AE359A56}" type="presParOf" srcId="{9160673D-0926-4249-9536-C530F4F8924A}" destId="{7AF96606-3D37-432D-9A46-6F9A81A1CDF9}"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B4F1E-152C-4C46-AC32-99CC643E08AB}">
      <dsp:nvSpPr>
        <dsp:cNvPr id="0" name=""/>
        <dsp:cNvSpPr/>
      </dsp:nvSpPr>
      <dsp:spPr>
        <a:xfrm>
          <a:off x="0" y="0"/>
          <a:ext cx="819487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DC43D-2136-443B-9A2F-1E86770908FB}">
      <dsp:nvSpPr>
        <dsp:cNvPr id="0" name=""/>
        <dsp:cNvSpPr/>
      </dsp:nvSpPr>
      <dsp:spPr>
        <a:xfrm>
          <a:off x="0" y="0"/>
          <a:ext cx="1638974" cy="163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Discussion Questions:</a:t>
          </a:r>
          <a:endParaRPr lang="en-US" sz="2100" kern="1200"/>
        </a:p>
      </dsp:txBody>
      <dsp:txXfrm>
        <a:off x="0" y="0"/>
        <a:ext cx="1638974" cy="1631216"/>
      </dsp:txXfrm>
    </dsp:sp>
    <dsp:sp modelId="{3745313A-321D-4446-87AA-9802EF4F6C39}">
      <dsp:nvSpPr>
        <dsp:cNvPr id="0" name=""/>
        <dsp:cNvSpPr/>
      </dsp:nvSpPr>
      <dsp:spPr>
        <a:xfrm>
          <a:off x="1761897" y="25487"/>
          <a:ext cx="6432974" cy="509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How would you respond in the moment?</a:t>
          </a:r>
        </a:p>
      </dsp:txBody>
      <dsp:txXfrm>
        <a:off x="1761897" y="25487"/>
        <a:ext cx="6432974" cy="509754"/>
      </dsp:txXfrm>
    </dsp:sp>
    <dsp:sp modelId="{0F125C60-CC19-4BDC-8293-79A94A31E40E}">
      <dsp:nvSpPr>
        <dsp:cNvPr id="0" name=""/>
        <dsp:cNvSpPr/>
      </dsp:nvSpPr>
      <dsp:spPr>
        <a:xfrm>
          <a:off x="1638974" y="535242"/>
          <a:ext cx="655589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BEFED9-1920-4799-90E1-3BEAA64210C9}">
      <dsp:nvSpPr>
        <dsp:cNvPr id="0" name=""/>
        <dsp:cNvSpPr/>
      </dsp:nvSpPr>
      <dsp:spPr>
        <a:xfrm>
          <a:off x="1761897" y="560730"/>
          <a:ext cx="6432974" cy="509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What follow-up actions would you take?</a:t>
          </a:r>
        </a:p>
      </dsp:txBody>
      <dsp:txXfrm>
        <a:off x="1761897" y="560730"/>
        <a:ext cx="6432974" cy="509754"/>
      </dsp:txXfrm>
    </dsp:sp>
    <dsp:sp modelId="{02D112D5-9496-4B1B-95EC-821D17815B91}">
      <dsp:nvSpPr>
        <dsp:cNvPr id="0" name=""/>
        <dsp:cNvSpPr/>
      </dsp:nvSpPr>
      <dsp:spPr>
        <a:xfrm>
          <a:off x="1638974" y="1070485"/>
          <a:ext cx="655589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1F60E3-CB6F-4C59-AB08-BCDBD8F93443}">
      <dsp:nvSpPr>
        <dsp:cNvPr id="0" name=""/>
        <dsp:cNvSpPr/>
      </dsp:nvSpPr>
      <dsp:spPr>
        <a:xfrm>
          <a:off x="1761897" y="1095973"/>
          <a:ext cx="6432974" cy="509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How might you use this feedback to improve departmental policies?</a:t>
          </a:r>
        </a:p>
      </dsp:txBody>
      <dsp:txXfrm>
        <a:off x="1761897" y="1095973"/>
        <a:ext cx="6432974" cy="509754"/>
      </dsp:txXfrm>
    </dsp:sp>
    <dsp:sp modelId="{3D2D45C6-8E05-451B-8096-26A99DD20F3B}">
      <dsp:nvSpPr>
        <dsp:cNvPr id="0" name=""/>
        <dsp:cNvSpPr/>
      </dsp:nvSpPr>
      <dsp:spPr>
        <a:xfrm>
          <a:off x="1638974" y="1605728"/>
          <a:ext cx="655589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6" name="Google Shape;2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1792288" y="612775"/>
            <a:ext cx="5486400" cy="4114800"/>
          </a:xfrm>
          <a:prstGeom prst="rect">
            <a:avLst/>
          </a:prstGeom>
          <a:noFill/>
          <a:ln>
            <a:noFill/>
          </a:ln>
        </p:spPr>
      </p:sp>
      <p:sp>
        <p:nvSpPr>
          <p:cNvPr id="64" name="Google Shape;64;p2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
          <p:cNvSpPr txBox="1">
            <a:spLocks noGrp="1"/>
          </p:cNvSpPr>
          <p:nvPr>
            <p:ph type="ctrTitle"/>
          </p:nvPr>
        </p:nvSpPr>
        <p:spPr>
          <a:xfrm>
            <a:off x="3973321" y="634655"/>
            <a:ext cx="4688400" cy="3566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a:t>Enhancing Leadership Through Constructive Feedback</a:t>
            </a:r>
            <a:endParaRPr/>
          </a:p>
        </p:txBody>
      </p:sp>
      <p:sp>
        <p:nvSpPr>
          <p:cNvPr id="86" name="Google Shape;86;p1"/>
          <p:cNvSpPr txBox="1">
            <a:spLocks noGrp="1"/>
          </p:cNvSpPr>
          <p:nvPr>
            <p:ph type="subTitle" idx="1"/>
          </p:nvPr>
        </p:nvSpPr>
        <p:spPr>
          <a:xfrm>
            <a:off x="3973320" y="4636008"/>
            <a:ext cx="4688333" cy="157276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888888"/>
              </a:buClr>
              <a:buSzPts val="3200"/>
              <a:buNone/>
            </a:pPr>
            <a:r>
              <a:rPr lang="en-US"/>
              <a:t>A Workshop for Psychology Department Chairs</a:t>
            </a:r>
            <a:endParaRPr/>
          </a:p>
        </p:txBody>
      </p:sp>
      <p:pic>
        <p:nvPicPr>
          <p:cNvPr id="87" name="Google Shape;87;p1" descr="Red toy person in front of two lines of white figures"/>
          <p:cNvPicPr preferRelativeResize="0"/>
          <p:nvPr/>
        </p:nvPicPr>
        <p:blipFill rotWithShape="1">
          <a:blip r:embed="rId3">
            <a:alphaModFix/>
          </a:blip>
          <a:srcRect l="35183" r="31328"/>
          <a:stretch/>
        </p:blipFill>
        <p:spPr>
          <a:xfrm>
            <a:off x="20" y="10"/>
            <a:ext cx="3492988" cy="6857990"/>
          </a:xfrm>
          <a:custGeom>
            <a:avLst/>
            <a:gdLst/>
            <a:ahLst/>
            <a:cxnLst/>
            <a:rect l="l" t="t" r="r" b="b"/>
            <a:pathLst>
              <a:path w="4657344" h="6858000" extrusionOk="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ln>
            <a:noFill/>
          </a:ln>
        </p:spPr>
      </p:pic>
      <p:sp>
        <p:nvSpPr>
          <p:cNvPr id="88" name="Google Shape;88;p1"/>
          <p:cNvSpPr/>
          <p:nvPr/>
        </p:nvSpPr>
        <p:spPr>
          <a:xfrm>
            <a:off x="4059646" y="4409267"/>
            <a:ext cx="3182692" cy="18288"/>
          </a:xfrm>
          <a:custGeom>
            <a:avLst/>
            <a:gdLst/>
            <a:ahLst/>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700"/>
                                        <p:tgtEl>
                                          <p:spTgt spid="85"/>
                                        </p:tgtEl>
                                      </p:cBhvr>
                                    </p:animEffect>
                                  </p:childTnLst>
                                </p:cTn>
                              </p:par>
                              <p:par>
                                <p:cTn id="8" presetID="10" presetClass="entr" presetSubtype="0" fill="hold" nodeType="withEffect">
                                  <p:stCondLst>
                                    <p:cond delay="1500"/>
                                  </p:stCondLst>
                                  <p:childTnLst>
                                    <p:set>
                                      <p:cBhvr>
                                        <p:cTn id="9" dur="1" fill="hold">
                                          <p:stCondLst>
                                            <p:cond delay="0"/>
                                          </p:stCondLst>
                                        </p:cTn>
                                        <p:tgtEl>
                                          <p:spTgt spid="86">
                                            <p:txEl>
                                              <p:pRg st="0" end="0"/>
                                            </p:txEl>
                                          </p:spTgt>
                                        </p:tgtEl>
                                        <p:attrNameLst>
                                          <p:attrName>style.visibility</p:attrName>
                                        </p:attrNameLst>
                                      </p:cBhvr>
                                      <p:to>
                                        <p:strVal val="visible"/>
                                      </p:to>
                                    </p:set>
                                    <p:animEffect transition="in" filter="fade">
                                      <p:cBhvr>
                                        <p:cTn id="10" dur="700"/>
                                        <p:tgtEl>
                                          <p:spTgt spid="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8B257-8F12-4BD8-9AC2-2EB185ED60B4}"/>
              </a:ext>
            </a:extLst>
          </p:cNvPr>
          <p:cNvSpPr>
            <a:spLocks noGrp="1"/>
          </p:cNvSpPr>
          <p:nvPr>
            <p:ph type="title"/>
          </p:nvPr>
        </p:nvSpPr>
        <p:spPr/>
        <p:txBody>
          <a:bodyPr/>
          <a:lstStyle/>
          <a:p>
            <a:r>
              <a:rPr lang="en-US" dirty="0"/>
              <a:t>Structure Feedback Mechanisms</a:t>
            </a:r>
          </a:p>
        </p:txBody>
      </p:sp>
      <p:sp>
        <p:nvSpPr>
          <p:cNvPr id="3" name="Text Placeholder 2">
            <a:extLst>
              <a:ext uri="{FF2B5EF4-FFF2-40B4-BE49-F238E27FC236}">
                <a16:creationId xmlns:a16="http://schemas.microsoft.com/office/drawing/2014/main" id="{C8C9F494-182C-4AC6-8D19-2DC776EE5DAD}"/>
              </a:ext>
            </a:extLst>
          </p:cNvPr>
          <p:cNvSpPr>
            <a:spLocks noGrp="1"/>
          </p:cNvSpPr>
          <p:nvPr>
            <p:ph type="body" idx="1"/>
          </p:nvPr>
        </p:nvSpPr>
        <p:spPr/>
        <p:txBody>
          <a:bodyPr/>
          <a:lstStyle/>
          <a:p>
            <a:r>
              <a:rPr lang="en-US" dirty="0"/>
              <a:t>Use anonymous surveys or suggestion boxes for sensitive topics (Heifetz &amp; </a:t>
            </a:r>
            <a:r>
              <a:rPr lang="en-US" dirty="0" err="1"/>
              <a:t>Linsky</a:t>
            </a:r>
            <a:r>
              <a:rPr lang="en-US" dirty="0"/>
              <a:t>, 2002).</a:t>
            </a:r>
          </a:p>
          <a:p>
            <a:r>
              <a:rPr lang="en-US" dirty="0"/>
              <a:t>Schedule regular one-on-one meetings to foster open communication (Stone &amp; </a:t>
            </a:r>
            <a:r>
              <a:rPr lang="en-US" dirty="0" err="1"/>
              <a:t>Heen</a:t>
            </a:r>
            <a:r>
              <a:rPr lang="en-US" dirty="0"/>
              <a:t>, 2014).</a:t>
            </a:r>
          </a:p>
          <a:p>
            <a:r>
              <a:rPr lang="en-US" dirty="0"/>
              <a:t>Conduct faculty forums for collective input on significant departmental decisions (Bennis, 2009).</a:t>
            </a:r>
          </a:p>
        </p:txBody>
      </p:sp>
    </p:spTree>
    <p:extLst>
      <p:ext uri="{BB962C8B-B14F-4D97-AF65-F5344CB8AC3E}">
        <p14:creationId xmlns:p14="http://schemas.microsoft.com/office/powerpoint/2010/main" val="3946632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2F9E1-3653-4D12-A9DA-D8E8DB7742B5}"/>
              </a:ext>
            </a:extLst>
          </p:cNvPr>
          <p:cNvSpPr>
            <a:spLocks noGrp="1"/>
          </p:cNvSpPr>
          <p:nvPr>
            <p:ph type="title"/>
          </p:nvPr>
        </p:nvSpPr>
        <p:spPr/>
        <p:txBody>
          <a:bodyPr/>
          <a:lstStyle/>
          <a:p>
            <a:r>
              <a:rPr lang="en-US" dirty="0"/>
              <a:t>Practice Active Listening</a:t>
            </a:r>
          </a:p>
        </p:txBody>
      </p:sp>
      <p:sp>
        <p:nvSpPr>
          <p:cNvPr id="3" name="Text Placeholder 2">
            <a:extLst>
              <a:ext uri="{FF2B5EF4-FFF2-40B4-BE49-F238E27FC236}">
                <a16:creationId xmlns:a16="http://schemas.microsoft.com/office/drawing/2014/main" id="{E0C71AD5-FA39-4841-ABE5-2EF5A02CD5E8}"/>
              </a:ext>
            </a:extLst>
          </p:cNvPr>
          <p:cNvSpPr>
            <a:spLocks noGrp="1"/>
          </p:cNvSpPr>
          <p:nvPr>
            <p:ph type="body" idx="1"/>
          </p:nvPr>
        </p:nvSpPr>
        <p:spPr/>
        <p:txBody>
          <a:bodyPr/>
          <a:lstStyle/>
          <a:p>
            <a:r>
              <a:rPr lang="en-US" dirty="0"/>
              <a:t>Focus fully on the speaker: Avoid distractions during discussions (Rogers &amp; </a:t>
            </a:r>
            <a:r>
              <a:rPr lang="en-US" dirty="0" err="1"/>
              <a:t>Farson</a:t>
            </a:r>
            <a:r>
              <a:rPr lang="en-US" dirty="0"/>
              <a:t>, 1987).</a:t>
            </a:r>
          </a:p>
          <a:p>
            <a:r>
              <a:rPr lang="en-US" dirty="0"/>
              <a:t>Paraphrase and reflect: Confirm understanding by summarizing faculty points (Stone &amp; </a:t>
            </a:r>
            <a:r>
              <a:rPr lang="en-US" dirty="0" err="1"/>
              <a:t>Heen</a:t>
            </a:r>
            <a:r>
              <a:rPr lang="en-US" dirty="0"/>
              <a:t>, 2014).</a:t>
            </a:r>
          </a:p>
          <a:p>
            <a:r>
              <a:rPr lang="en-US" dirty="0"/>
              <a:t>Ask open-ended questions: Encourage elaboration and clarify intent (Ting-Toomey &amp; Chung, 2012).</a:t>
            </a:r>
          </a:p>
        </p:txBody>
      </p:sp>
    </p:spTree>
    <p:extLst>
      <p:ext uri="{BB962C8B-B14F-4D97-AF65-F5344CB8AC3E}">
        <p14:creationId xmlns:p14="http://schemas.microsoft.com/office/powerpoint/2010/main" val="3883478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EF4BD-90B3-BD54-FECD-CEC036667396}"/>
              </a:ext>
            </a:extLst>
          </p:cNvPr>
          <p:cNvSpPr>
            <a:spLocks noGrp="1"/>
          </p:cNvSpPr>
          <p:nvPr>
            <p:ph type="title"/>
          </p:nvPr>
        </p:nvSpPr>
        <p:spPr/>
        <p:txBody>
          <a:bodyPr/>
          <a:lstStyle/>
          <a:p>
            <a:r>
              <a:rPr lang="en-US" dirty="0"/>
              <a:t>Example tough question</a:t>
            </a:r>
          </a:p>
        </p:txBody>
      </p:sp>
      <p:sp>
        <p:nvSpPr>
          <p:cNvPr id="3" name="Text Placeholder 2">
            <a:extLst>
              <a:ext uri="{FF2B5EF4-FFF2-40B4-BE49-F238E27FC236}">
                <a16:creationId xmlns:a16="http://schemas.microsoft.com/office/drawing/2014/main" id="{707807BE-5D7B-F47D-C8CF-B51A032311E8}"/>
              </a:ext>
            </a:extLst>
          </p:cNvPr>
          <p:cNvSpPr>
            <a:spLocks noGrp="1"/>
          </p:cNvSpPr>
          <p:nvPr>
            <p:ph type="body" idx="1"/>
          </p:nvPr>
        </p:nvSpPr>
        <p:spPr/>
        <p:txBody>
          <a:bodyPr>
            <a:normAutofit lnSpcReduction="10000"/>
          </a:bodyPr>
          <a:lstStyle/>
          <a:p>
            <a:r>
              <a:rPr lang="en-US" dirty="0"/>
              <a:t>"Given the department’s budget allocations and faculty workload distribution, why are track faculty expected to take on increasing service and administrative burdens while adjunct hiring continues to rise? Can you provide transparency on how these decisions align with our mission and long-term strategic goals, and whether faculty input has genuinely influenced these outcomes?"</a:t>
            </a:r>
          </a:p>
        </p:txBody>
      </p:sp>
    </p:spTree>
    <p:extLst>
      <p:ext uri="{BB962C8B-B14F-4D97-AF65-F5344CB8AC3E}">
        <p14:creationId xmlns:p14="http://schemas.microsoft.com/office/powerpoint/2010/main" val="169618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2F2B1-3822-5B6D-7847-0165A12DD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693C3-964A-D724-3C2B-904C3156935F}"/>
              </a:ext>
            </a:extLst>
          </p:cNvPr>
          <p:cNvSpPr>
            <a:spLocks noGrp="1"/>
          </p:cNvSpPr>
          <p:nvPr>
            <p:ph type="ctrTitle"/>
          </p:nvPr>
        </p:nvSpPr>
        <p:spPr>
          <a:xfrm>
            <a:off x="685800" y="0"/>
            <a:ext cx="7772400" cy="1470025"/>
          </a:xfrm>
        </p:spPr>
        <p:txBody>
          <a:bodyPr/>
          <a:lstStyle/>
          <a:p>
            <a:r>
              <a:rPr lang="en-US" dirty="0"/>
              <a:t>Case Study Activity</a:t>
            </a:r>
          </a:p>
        </p:txBody>
      </p:sp>
      <p:sp>
        <p:nvSpPr>
          <p:cNvPr id="4" name="Subtitle 3">
            <a:extLst>
              <a:ext uri="{FF2B5EF4-FFF2-40B4-BE49-F238E27FC236}">
                <a16:creationId xmlns:a16="http://schemas.microsoft.com/office/drawing/2014/main" id="{30E6DEE2-3D73-B362-8B2D-0306C1D1D1B5}"/>
              </a:ext>
            </a:extLst>
          </p:cNvPr>
          <p:cNvSpPr>
            <a:spLocks noGrp="1"/>
          </p:cNvSpPr>
          <p:nvPr>
            <p:ph type="subTitle" idx="1"/>
          </p:nvPr>
        </p:nvSpPr>
        <p:spPr>
          <a:xfrm>
            <a:off x="1371600" y="1017494"/>
            <a:ext cx="6400800" cy="1752600"/>
          </a:xfrm>
        </p:spPr>
        <p:txBody>
          <a:bodyPr/>
          <a:lstStyle/>
          <a:p>
            <a:r>
              <a:rPr lang="en-US" dirty="0"/>
              <a:t>Applying Feedback Best Practices</a:t>
            </a:r>
          </a:p>
        </p:txBody>
      </p:sp>
      <p:graphicFrame>
        <p:nvGraphicFramePr>
          <p:cNvPr id="10" name="TextBox 5">
            <a:extLst>
              <a:ext uri="{FF2B5EF4-FFF2-40B4-BE49-F238E27FC236}">
                <a16:creationId xmlns:a16="http://schemas.microsoft.com/office/drawing/2014/main" id="{7068D262-DDEB-EA3C-1A9B-C841E1009A13}"/>
              </a:ext>
            </a:extLst>
          </p:cNvPr>
          <p:cNvGraphicFramePr/>
          <p:nvPr/>
        </p:nvGraphicFramePr>
        <p:xfrm>
          <a:off x="647688" y="2303930"/>
          <a:ext cx="8194872" cy="1631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002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82344"/>
            <a:ext cx="9143997"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6086475"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9143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D818CD-C3B5-495D-ADAF-81A710DA81E4}"/>
              </a:ext>
            </a:extLst>
          </p:cNvPr>
          <p:cNvSpPr>
            <a:spLocks noGrp="1"/>
          </p:cNvSpPr>
          <p:nvPr>
            <p:ph type="ctrTitle"/>
          </p:nvPr>
        </p:nvSpPr>
        <p:spPr>
          <a:xfrm>
            <a:off x="524785" y="5490971"/>
            <a:ext cx="5221554" cy="1159200"/>
          </a:xfrm>
        </p:spPr>
        <p:txBody>
          <a:bodyPr anchor="ctr">
            <a:normAutofit/>
          </a:bodyPr>
          <a:lstStyle/>
          <a:p>
            <a:pPr algn="l"/>
            <a:r>
              <a:rPr lang="en-US" sz="3500">
                <a:solidFill>
                  <a:srgbClr val="FFFFFF"/>
                </a:solidFill>
              </a:rPr>
              <a:t>Case Study Activity</a:t>
            </a:r>
          </a:p>
        </p:txBody>
      </p:sp>
      <p:sp>
        <p:nvSpPr>
          <p:cNvPr id="4" name="Subtitle 3">
            <a:extLst>
              <a:ext uri="{FF2B5EF4-FFF2-40B4-BE49-F238E27FC236}">
                <a16:creationId xmlns:a16="http://schemas.microsoft.com/office/drawing/2014/main" id="{F01E8135-D7B2-4DCD-906D-4012BD72031F}"/>
              </a:ext>
            </a:extLst>
          </p:cNvPr>
          <p:cNvSpPr>
            <a:spLocks noGrp="1"/>
          </p:cNvSpPr>
          <p:nvPr>
            <p:ph type="subTitle" idx="1"/>
          </p:nvPr>
        </p:nvSpPr>
        <p:spPr>
          <a:xfrm>
            <a:off x="6342391" y="5633765"/>
            <a:ext cx="2556416" cy="873612"/>
          </a:xfrm>
        </p:spPr>
        <p:txBody>
          <a:bodyPr anchor="ctr">
            <a:normAutofit/>
          </a:bodyPr>
          <a:lstStyle/>
          <a:p>
            <a:pPr algn="l"/>
            <a:r>
              <a:rPr lang="en-US" sz="1700">
                <a:solidFill>
                  <a:srgbClr val="FFFFFF"/>
                </a:solidFill>
              </a:rPr>
              <a:t>Applying Feedback Best Practices</a:t>
            </a:r>
          </a:p>
        </p:txBody>
      </p:sp>
      <p:pic>
        <p:nvPicPr>
          <p:cNvPr id="10" name="Picture 9">
            <a:extLst>
              <a:ext uri="{FF2B5EF4-FFF2-40B4-BE49-F238E27FC236}">
                <a16:creationId xmlns:a16="http://schemas.microsoft.com/office/drawing/2014/main" id="{B0E100BF-B0AE-C936-1CB8-6B01256E5B1A}"/>
              </a:ext>
            </a:extLst>
          </p:cNvPr>
          <p:cNvPicPr>
            <a:picLocks noChangeAspect="1"/>
          </p:cNvPicPr>
          <p:nvPr/>
        </p:nvPicPr>
        <p:blipFill>
          <a:blip r:embed="rId2"/>
          <a:stretch>
            <a:fillRect/>
          </a:stretch>
        </p:blipFill>
        <p:spPr>
          <a:xfrm>
            <a:off x="358901" y="887539"/>
            <a:ext cx="8495662" cy="3525700"/>
          </a:xfrm>
          <a:prstGeom prst="rect">
            <a:avLst/>
          </a:prstGeom>
        </p:spPr>
      </p:pic>
    </p:spTree>
    <p:extLst>
      <p:ext uri="{BB962C8B-B14F-4D97-AF65-F5344CB8AC3E}">
        <p14:creationId xmlns:p14="http://schemas.microsoft.com/office/powerpoint/2010/main" val="3827521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3F8C9-CF6A-42D2-BAD5-2072E7F7C71A}"/>
              </a:ext>
            </a:extLst>
          </p:cNvPr>
          <p:cNvSpPr>
            <a:spLocks noGrp="1"/>
          </p:cNvSpPr>
          <p:nvPr>
            <p:ph type="title"/>
          </p:nvPr>
        </p:nvSpPr>
        <p:spPr/>
        <p:txBody>
          <a:bodyPr/>
          <a:lstStyle/>
          <a:p>
            <a:r>
              <a:rPr lang="en-US" dirty="0"/>
              <a:t>Manage Emotional Responses</a:t>
            </a:r>
          </a:p>
        </p:txBody>
      </p:sp>
      <p:sp>
        <p:nvSpPr>
          <p:cNvPr id="3" name="Text Placeholder 2">
            <a:extLst>
              <a:ext uri="{FF2B5EF4-FFF2-40B4-BE49-F238E27FC236}">
                <a16:creationId xmlns:a16="http://schemas.microsoft.com/office/drawing/2014/main" id="{D2517BF6-68CB-40DE-BEA8-74BCC07841F6}"/>
              </a:ext>
            </a:extLst>
          </p:cNvPr>
          <p:cNvSpPr>
            <a:spLocks noGrp="1"/>
          </p:cNvSpPr>
          <p:nvPr>
            <p:ph type="body" idx="1"/>
          </p:nvPr>
        </p:nvSpPr>
        <p:spPr/>
        <p:txBody>
          <a:bodyPr/>
          <a:lstStyle/>
          <a:p>
            <a:r>
              <a:rPr lang="en-US" dirty="0"/>
              <a:t>Take a pause if feedback feels critical; respond calmly (Stone &amp; </a:t>
            </a:r>
            <a:r>
              <a:rPr lang="en-US" dirty="0" err="1"/>
              <a:t>Heen</a:t>
            </a:r>
            <a:r>
              <a:rPr lang="en-US" dirty="0"/>
              <a:t>, 2014).</a:t>
            </a:r>
          </a:p>
          <a:p>
            <a:r>
              <a:rPr lang="en-US" dirty="0"/>
              <a:t>Avoid personalizing feedback: Focus on the message, not the messenger (</a:t>
            </a:r>
            <a:r>
              <a:rPr lang="en-US" dirty="0" err="1"/>
              <a:t>Eagly</a:t>
            </a:r>
            <a:r>
              <a:rPr lang="en-US" dirty="0"/>
              <a:t> &amp; Carli, 2007).</a:t>
            </a:r>
          </a:p>
          <a:p>
            <a:r>
              <a:rPr lang="en-US" dirty="0"/>
              <a:t>Practice self-awareness: Recognize emotional triggers and address them constructively (Argyris, 1991).</a:t>
            </a:r>
          </a:p>
        </p:txBody>
      </p:sp>
    </p:spTree>
    <p:extLst>
      <p:ext uri="{BB962C8B-B14F-4D97-AF65-F5344CB8AC3E}">
        <p14:creationId xmlns:p14="http://schemas.microsoft.com/office/powerpoint/2010/main" val="3204914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6"/>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2" name="Google Shape;142;p6"/>
          <p:cNvSpPr txBox="1">
            <a:spLocks noGrp="1"/>
          </p:cNvSpPr>
          <p:nvPr>
            <p:ph type="title"/>
          </p:nvPr>
        </p:nvSpPr>
        <p:spPr>
          <a:xfrm>
            <a:off x="476250" y="640823"/>
            <a:ext cx="2563994" cy="558314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3600"/>
              <a:t>Techniques for Soliciting Constructive Feedback</a:t>
            </a:r>
            <a:endParaRPr/>
          </a:p>
        </p:txBody>
      </p:sp>
      <p:sp>
        <p:nvSpPr>
          <p:cNvPr id="143" name="Google Shape;143;p6"/>
          <p:cNvSpPr/>
          <p:nvPr/>
        </p:nvSpPr>
        <p:spPr>
          <a:xfrm rot="5400000">
            <a:off x="544313" y="3465005"/>
            <a:ext cx="5410200" cy="13716"/>
          </a:xfrm>
          <a:custGeom>
            <a:avLst/>
            <a:gdLst/>
            <a:ahLst/>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4" name="Google Shape;144;p6"/>
          <p:cNvGrpSpPr/>
          <p:nvPr/>
        </p:nvGrpSpPr>
        <p:grpSpPr>
          <a:xfrm>
            <a:off x="3486013" y="640822"/>
            <a:ext cx="5175384" cy="5536140"/>
            <a:chOff x="0" y="0"/>
            <a:chExt cx="5175384" cy="5536140"/>
          </a:xfrm>
        </p:grpSpPr>
        <p:cxnSp>
          <p:nvCxnSpPr>
            <p:cNvPr id="145" name="Google Shape;145;p6"/>
            <p:cNvCxnSpPr/>
            <p:nvPr/>
          </p:nvCxnSpPr>
          <p:spPr>
            <a:xfrm>
              <a:off x="0" y="0"/>
              <a:ext cx="5175384" cy="0"/>
            </a:xfrm>
            <a:prstGeom prst="straightConnector1">
              <a:avLst/>
            </a:prstGeom>
            <a:solidFill>
              <a:schemeClr val="accent4"/>
            </a:solidFill>
            <a:ln w="25400" cap="flat" cmpd="sng">
              <a:solidFill>
                <a:schemeClr val="accent4"/>
              </a:solidFill>
              <a:prstDash val="solid"/>
              <a:round/>
              <a:headEnd type="none" w="sm" len="sm"/>
              <a:tailEnd type="none" w="sm" len="sm"/>
            </a:ln>
          </p:spPr>
        </p:cxnSp>
        <p:sp>
          <p:nvSpPr>
            <p:cNvPr id="146" name="Google Shape;146;p6"/>
            <p:cNvSpPr/>
            <p:nvPr/>
          </p:nvSpPr>
          <p:spPr>
            <a:xfrm>
              <a:off x="0" y="0"/>
              <a:ext cx="5175384" cy="27680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txBox="1"/>
            <p:nvPr/>
          </p:nvSpPr>
          <p:spPr>
            <a:xfrm>
              <a:off x="0" y="0"/>
              <a:ext cx="5175384" cy="2768070"/>
            </a:xfrm>
            <a:prstGeom prst="rect">
              <a:avLst/>
            </a:prstGeom>
            <a:noFill/>
            <a:ln>
              <a:noFill/>
            </a:ln>
          </p:spPr>
          <p:txBody>
            <a:bodyPr spcFirstLastPara="1" wrap="square" lIns="133350" tIns="133350" rIns="133350" bIns="133350" anchor="t" anchorCtr="0">
              <a:noAutofit/>
            </a:bodyPr>
            <a:lstStyle/>
            <a:p>
              <a:pPr marL="0" marR="0" lvl="0" indent="0" algn="l" rtl="0">
                <a:lnSpc>
                  <a:spcPct val="90000"/>
                </a:lnSpc>
                <a:spcBef>
                  <a:spcPts val="0"/>
                </a:spcBef>
                <a:spcAft>
                  <a:spcPts val="0"/>
                </a:spcAft>
                <a:buClr>
                  <a:schemeClr val="dk1"/>
                </a:buClr>
                <a:buSzPts val="3500"/>
                <a:buFont typeface="Calibri"/>
                <a:buNone/>
              </a:pPr>
              <a:r>
                <a:rPr lang="en-US" sz="3500" b="0" i="0" u="none" strike="noStrike" cap="none">
                  <a:solidFill>
                    <a:schemeClr val="dk1"/>
                  </a:solidFill>
                  <a:latin typeface="Calibri"/>
                  <a:ea typeface="Calibri"/>
                  <a:cs typeface="Calibri"/>
                  <a:sym typeface="Calibri"/>
                </a:rPr>
                <a:t>- Interactive Session: Exploring methods such as anonymous surveys, one-on-one meetings, and feedback workshops.</a:t>
              </a:r>
              <a:endParaRPr/>
            </a:p>
          </p:txBody>
        </p:sp>
        <p:cxnSp>
          <p:nvCxnSpPr>
            <p:cNvPr id="148" name="Google Shape;148;p6"/>
            <p:cNvCxnSpPr/>
            <p:nvPr/>
          </p:nvCxnSpPr>
          <p:spPr>
            <a:xfrm>
              <a:off x="0" y="2768070"/>
              <a:ext cx="5175384" cy="0"/>
            </a:xfrm>
            <a:prstGeom prst="straightConnector1">
              <a:avLst/>
            </a:prstGeom>
            <a:solidFill>
              <a:schemeClr val="accent4"/>
            </a:solidFill>
            <a:ln w="25400" cap="flat" cmpd="sng">
              <a:solidFill>
                <a:schemeClr val="accent4"/>
              </a:solidFill>
              <a:prstDash val="solid"/>
              <a:round/>
              <a:headEnd type="none" w="sm" len="sm"/>
              <a:tailEnd type="none" w="sm" len="sm"/>
            </a:ln>
          </p:spPr>
        </p:cxnSp>
        <p:sp>
          <p:nvSpPr>
            <p:cNvPr id="149" name="Google Shape;149;p6"/>
            <p:cNvSpPr/>
            <p:nvPr/>
          </p:nvSpPr>
          <p:spPr>
            <a:xfrm>
              <a:off x="0" y="2768070"/>
              <a:ext cx="5175384" cy="27680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txBox="1"/>
            <p:nvPr/>
          </p:nvSpPr>
          <p:spPr>
            <a:xfrm>
              <a:off x="0" y="2768070"/>
              <a:ext cx="5175384" cy="2768070"/>
            </a:xfrm>
            <a:prstGeom prst="rect">
              <a:avLst/>
            </a:prstGeom>
            <a:noFill/>
            <a:ln>
              <a:noFill/>
            </a:ln>
          </p:spPr>
          <p:txBody>
            <a:bodyPr spcFirstLastPara="1" wrap="square" lIns="133350" tIns="133350" rIns="133350" bIns="133350" anchor="t" anchorCtr="0">
              <a:noAutofit/>
            </a:bodyPr>
            <a:lstStyle/>
            <a:p>
              <a:pPr marL="0" marR="0" lvl="0" indent="0" algn="l" rtl="0">
                <a:lnSpc>
                  <a:spcPct val="90000"/>
                </a:lnSpc>
                <a:spcBef>
                  <a:spcPts val="0"/>
                </a:spcBef>
                <a:spcAft>
                  <a:spcPts val="0"/>
                </a:spcAft>
                <a:buClr>
                  <a:schemeClr val="dk1"/>
                </a:buClr>
                <a:buSzPts val="3500"/>
                <a:buFont typeface="Calibri"/>
                <a:buNone/>
              </a:pPr>
              <a:r>
                <a:rPr lang="en-US" sz="3500" b="0" i="0" u="none" strike="noStrike" cap="none">
                  <a:solidFill>
                    <a:schemeClr val="dk1"/>
                  </a:solidFill>
                  <a:latin typeface="Calibri"/>
                  <a:ea typeface="Calibri"/>
                  <a:cs typeface="Calibri"/>
                  <a:sym typeface="Calibri"/>
                </a:rPr>
                <a:t>- Role-Playing Exercise: Practicing soliciting feedback in various scenarios.</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p7"/>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7"/>
          <p:cNvSpPr/>
          <p:nvPr/>
        </p:nvSpPr>
        <p:spPr>
          <a:xfrm>
            <a:off x="0" y="0"/>
            <a:ext cx="3614166" cy="6858000"/>
          </a:xfrm>
          <a:custGeom>
            <a:avLst/>
            <a:gdLst/>
            <a:ahLst/>
            <a:cxnLst/>
            <a:rect l="l" t="t" r="r" b="b"/>
            <a:pathLst>
              <a:path w="4818889" h="6858000" extrusionOk="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solidFill>
            <a:schemeClr val="lt1"/>
          </a:solidFill>
          <a:ln w="9525" cap="flat" cmpd="sng">
            <a:solidFill>
              <a:srgbClr val="EFEFEF"/>
            </a:solidFill>
            <a:prstDash val="solid"/>
            <a:round/>
            <a:headEnd type="none" w="sm" len="sm"/>
            <a:tailEnd type="none" w="sm" len="sm"/>
          </a:ln>
          <a:effectLst>
            <a:outerShdw blurRad="88900" dist="38100" algn="l" rotWithShape="0">
              <a:srgbClr val="D8D8D8">
                <a:alpha val="4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7" name="Google Shape;157;p7"/>
          <p:cNvSpPr/>
          <p:nvPr/>
        </p:nvSpPr>
        <p:spPr>
          <a:xfrm>
            <a:off x="0" y="0"/>
            <a:ext cx="3608608" cy="6858000"/>
          </a:xfrm>
          <a:custGeom>
            <a:avLst/>
            <a:gdLst/>
            <a:ahLst/>
            <a:cxnLst/>
            <a:rect l="l" t="t" r="r" b="b"/>
            <a:pathLst>
              <a:path w="4811477" h="6858000" extrusionOk="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8" name="Google Shape;158;p7"/>
          <p:cNvSpPr txBox="1">
            <a:spLocks noGrp="1"/>
          </p:cNvSpPr>
          <p:nvPr>
            <p:ph type="title"/>
          </p:nvPr>
        </p:nvSpPr>
        <p:spPr>
          <a:xfrm>
            <a:off x="466344" y="1161288"/>
            <a:ext cx="2702052" cy="452628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Processing Feedback Objectively</a:t>
            </a:r>
            <a:endParaRPr/>
          </a:p>
        </p:txBody>
      </p:sp>
      <p:sp>
        <p:nvSpPr>
          <p:cNvPr id="159" name="Google Shape;159;p7"/>
          <p:cNvSpPr/>
          <p:nvPr/>
        </p:nvSpPr>
        <p:spPr>
          <a:xfrm>
            <a:off x="0" y="3081528"/>
            <a:ext cx="96012"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60" name="Google Shape;160;p7"/>
          <p:cNvGrpSpPr/>
          <p:nvPr/>
        </p:nvGrpSpPr>
        <p:grpSpPr>
          <a:xfrm>
            <a:off x="3977838" y="2297380"/>
            <a:ext cx="4772771" cy="2272382"/>
            <a:chOff x="198" y="1620724"/>
            <a:chExt cx="4772771" cy="2272382"/>
          </a:xfrm>
        </p:grpSpPr>
        <p:sp>
          <p:nvSpPr>
            <p:cNvPr id="161" name="Google Shape;161;p7"/>
            <p:cNvSpPr/>
            <p:nvPr/>
          </p:nvSpPr>
          <p:spPr>
            <a:xfrm rot="-5400000">
              <a:off x="198" y="1620724"/>
              <a:ext cx="2272382" cy="2272382"/>
            </a:xfrm>
            <a:prstGeom prst="downArrow">
              <a:avLst>
                <a:gd name="adj1" fmla="val 50000"/>
                <a:gd name="adj2" fmla="val 3500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7"/>
            <p:cNvSpPr txBox="1"/>
            <p:nvPr/>
          </p:nvSpPr>
          <p:spPr>
            <a:xfrm>
              <a:off x="198" y="2188819"/>
              <a:ext cx="1874715" cy="1136191"/>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 Workshop: Identifying common cognitive biases that hinder objective processing of feedback.</a:t>
              </a:r>
              <a:endParaRPr/>
            </a:p>
          </p:txBody>
        </p:sp>
        <p:sp>
          <p:nvSpPr>
            <p:cNvPr id="163" name="Google Shape;163;p7"/>
            <p:cNvSpPr/>
            <p:nvPr/>
          </p:nvSpPr>
          <p:spPr>
            <a:xfrm rot="5400000">
              <a:off x="2500587" y="1620724"/>
              <a:ext cx="2272382" cy="2272382"/>
            </a:xfrm>
            <a:prstGeom prst="downArrow">
              <a:avLst>
                <a:gd name="adj1" fmla="val 50000"/>
                <a:gd name="adj2" fmla="val 3500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txBox="1"/>
            <p:nvPr/>
          </p:nvSpPr>
          <p:spPr>
            <a:xfrm>
              <a:off x="2898254" y="2188820"/>
              <a:ext cx="1874715" cy="1136191"/>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US" sz="1300" b="0" i="0" u="none" strike="noStrike" cap="none">
                  <a:solidFill>
                    <a:schemeClr val="lt1"/>
                  </a:solidFill>
                  <a:latin typeface="Calibri"/>
                  <a:ea typeface="Calibri"/>
                  <a:cs typeface="Calibri"/>
                  <a:sym typeface="Calibri"/>
                </a:rPr>
                <a:t>- Group Discussion: Sharing techniques to maintain objectivity and focus on growth opportunities.</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8"/>
        <p:cNvGrpSpPr/>
        <p:nvPr/>
      </p:nvGrpSpPr>
      <p:grpSpPr>
        <a:xfrm>
          <a:off x="0" y="0"/>
          <a:ext cx="0" cy="0"/>
          <a:chOff x="0" y="0"/>
          <a:chExt cx="0" cy="0"/>
        </a:xfrm>
      </p:grpSpPr>
      <p:sp>
        <p:nvSpPr>
          <p:cNvPr id="169" name="Google Shape;169;p8"/>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0" name="Google Shape;170;p8"/>
          <p:cNvSpPr txBox="1">
            <a:spLocks noGrp="1"/>
          </p:cNvSpPr>
          <p:nvPr>
            <p:ph type="title"/>
          </p:nvPr>
        </p:nvSpPr>
        <p:spPr>
          <a:xfrm>
            <a:off x="476250" y="640823"/>
            <a:ext cx="2563994" cy="558314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900"/>
              <a:buFont typeface="Calibri"/>
              <a:buNone/>
            </a:pPr>
            <a:r>
              <a:rPr lang="en-US" sz="2900"/>
              <a:t>Responding to Feedback Without Defensiveness</a:t>
            </a:r>
            <a:endParaRPr/>
          </a:p>
        </p:txBody>
      </p:sp>
      <p:sp>
        <p:nvSpPr>
          <p:cNvPr id="171" name="Google Shape;171;p8"/>
          <p:cNvSpPr/>
          <p:nvPr/>
        </p:nvSpPr>
        <p:spPr>
          <a:xfrm rot="5400000">
            <a:off x="544313" y="3465005"/>
            <a:ext cx="5410200" cy="13716"/>
          </a:xfrm>
          <a:custGeom>
            <a:avLst/>
            <a:gdLst/>
            <a:ahLst/>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2" name="Google Shape;172;p8"/>
          <p:cNvGrpSpPr/>
          <p:nvPr/>
        </p:nvGrpSpPr>
        <p:grpSpPr>
          <a:xfrm>
            <a:off x="3486013" y="640822"/>
            <a:ext cx="5175384" cy="5536140"/>
            <a:chOff x="0" y="0"/>
            <a:chExt cx="5175384" cy="5536140"/>
          </a:xfrm>
        </p:grpSpPr>
        <p:cxnSp>
          <p:nvCxnSpPr>
            <p:cNvPr id="173" name="Google Shape;173;p8"/>
            <p:cNvCxnSpPr/>
            <p:nvPr/>
          </p:nvCxnSpPr>
          <p:spPr>
            <a:xfrm>
              <a:off x="0" y="0"/>
              <a:ext cx="5175384" cy="0"/>
            </a:xfrm>
            <a:prstGeom prst="straightConnector1">
              <a:avLst/>
            </a:prstGeom>
            <a:solidFill>
              <a:schemeClr val="accent4"/>
            </a:solidFill>
            <a:ln w="25400" cap="flat" cmpd="sng">
              <a:solidFill>
                <a:schemeClr val="accent4"/>
              </a:solidFill>
              <a:prstDash val="solid"/>
              <a:round/>
              <a:headEnd type="none" w="sm" len="sm"/>
              <a:tailEnd type="none" w="sm" len="sm"/>
            </a:ln>
          </p:spPr>
        </p:cxnSp>
        <p:sp>
          <p:nvSpPr>
            <p:cNvPr id="174" name="Google Shape;174;p8"/>
            <p:cNvSpPr/>
            <p:nvPr/>
          </p:nvSpPr>
          <p:spPr>
            <a:xfrm>
              <a:off x="0" y="0"/>
              <a:ext cx="5175384" cy="27680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txBox="1"/>
            <p:nvPr/>
          </p:nvSpPr>
          <p:spPr>
            <a:xfrm>
              <a:off x="0" y="0"/>
              <a:ext cx="5175384" cy="2768070"/>
            </a:xfrm>
            <a:prstGeom prst="rect">
              <a:avLst/>
            </a:prstGeom>
            <a:noFill/>
            <a:ln>
              <a:noFill/>
            </a:ln>
          </p:spPr>
          <p:txBody>
            <a:bodyPr spcFirstLastPara="1" wrap="square" lIns="133350" tIns="133350" rIns="133350" bIns="133350" anchor="t" anchorCtr="0">
              <a:noAutofit/>
            </a:bodyPr>
            <a:lstStyle/>
            <a:p>
              <a:pPr marL="0" marR="0" lvl="0" indent="0" algn="l" rtl="0">
                <a:lnSpc>
                  <a:spcPct val="90000"/>
                </a:lnSpc>
                <a:spcBef>
                  <a:spcPts val="0"/>
                </a:spcBef>
                <a:spcAft>
                  <a:spcPts val="0"/>
                </a:spcAft>
                <a:buClr>
                  <a:schemeClr val="dk1"/>
                </a:buClr>
                <a:buSzPts val="3500"/>
                <a:buFont typeface="Calibri"/>
                <a:buNone/>
              </a:pPr>
              <a:r>
                <a:rPr lang="en-US" sz="3500" b="0" i="0" u="none" strike="noStrike" cap="none">
                  <a:solidFill>
                    <a:schemeClr val="dk1"/>
                  </a:solidFill>
                  <a:latin typeface="Calibri"/>
                  <a:ea typeface="Calibri"/>
                  <a:cs typeface="Calibri"/>
                  <a:sym typeface="Calibri"/>
                </a:rPr>
                <a:t>- Lecture: Understanding the psychological underpinnings of defensiveness and strategies to manage it.</a:t>
              </a:r>
              <a:endParaRPr/>
            </a:p>
          </p:txBody>
        </p:sp>
        <p:cxnSp>
          <p:nvCxnSpPr>
            <p:cNvPr id="176" name="Google Shape;176;p8"/>
            <p:cNvCxnSpPr/>
            <p:nvPr/>
          </p:nvCxnSpPr>
          <p:spPr>
            <a:xfrm>
              <a:off x="0" y="2768070"/>
              <a:ext cx="5175384" cy="0"/>
            </a:xfrm>
            <a:prstGeom prst="straightConnector1">
              <a:avLst/>
            </a:prstGeom>
            <a:solidFill>
              <a:schemeClr val="accent4"/>
            </a:solidFill>
            <a:ln w="25400" cap="flat" cmpd="sng">
              <a:solidFill>
                <a:schemeClr val="accent4"/>
              </a:solidFill>
              <a:prstDash val="solid"/>
              <a:round/>
              <a:headEnd type="none" w="sm" len="sm"/>
              <a:tailEnd type="none" w="sm" len="sm"/>
            </a:ln>
          </p:spPr>
        </p:cxnSp>
        <p:sp>
          <p:nvSpPr>
            <p:cNvPr id="177" name="Google Shape;177;p8"/>
            <p:cNvSpPr/>
            <p:nvPr/>
          </p:nvSpPr>
          <p:spPr>
            <a:xfrm>
              <a:off x="0" y="2768070"/>
              <a:ext cx="5175384" cy="27680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txBox="1"/>
            <p:nvPr/>
          </p:nvSpPr>
          <p:spPr>
            <a:xfrm>
              <a:off x="0" y="2768070"/>
              <a:ext cx="5175384" cy="2768070"/>
            </a:xfrm>
            <a:prstGeom prst="rect">
              <a:avLst/>
            </a:prstGeom>
            <a:noFill/>
            <a:ln>
              <a:noFill/>
            </a:ln>
          </p:spPr>
          <p:txBody>
            <a:bodyPr spcFirstLastPara="1" wrap="square" lIns="133350" tIns="133350" rIns="133350" bIns="133350" anchor="t" anchorCtr="0">
              <a:noAutofit/>
            </a:bodyPr>
            <a:lstStyle/>
            <a:p>
              <a:pPr marL="0" marR="0" lvl="0" indent="0" algn="l" rtl="0">
                <a:lnSpc>
                  <a:spcPct val="90000"/>
                </a:lnSpc>
                <a:spcBef>
                  <a:spcPts val="0"/>
                </a:spcBef>
                <a:spcAft>
                  <a:spcPts val="0"/>
                </a:spcAft>
                <a:buClr>
                  <a:schemeClr val="dk1"/>
                </a:buClr>
                <a:buSzPts val="3500"/>
                <a:buFont typeface="Calibri"/>
                <a:buNone/>
              </a:pPr>
              <a:r>
                <a:rPr lang="en-US" sz="3500" b="0" i="0" u="none" strike="noStrike" cap="none">
                  <a:solidFill>
                    <a:schemeClr val="dk1"/>
                  </a:solidFill>
                  <a:latin typeface="Calibri"/>
                  <a:ea typeface="Calibri"/>
                  <a:cs typeface="Calibri"/>
                  <a:sym typeface="Calibri"/>
                </a:rPr>
                <a:t>- Activity: Developing personalized action plans to respond to feedback constructively.</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p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4" name="Google Shape;184;p9"/>
          <p:cNvSpPr txBox="1">
            <a:spLocks noGrp="1"/>
          </p:cNvSpPr>
          <p:nvPr>
            <p:ph type="title"/>
          </p:nvPr>
        </p:nvSpPr>
        <p:spPr>
          <a:xfrm>
            <a:off x="630936" y="256032"/>
            <a:ext cx="7879842" cy="10149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100"/>
              <a:buFont typeface="Calibri"/>
              <a:buNone/>
            </a:pPr>
            <a:r>
              <a:rPr lang="en-US" sz="3100"/>
              <a:t>Implementing Feedback for Personal and Departmental Growth</a:t>
            </a:r>
            <a:endParaRPr/>
          </a:p>
        </p:txBody>
      </p:sp>
      <p:sp>
        <p:nvSpPr>
          <p:cNvPr id="185" name="Google Shape;185;p9"/>
          <p:cNvSpPr/>
          <p:nvPr/>
        </p:nvSpPr>
        <p:spPr>
          <a:xfrm>
            <a:off x="649464" y="1634502"/>
            <a:ext cx="7838694"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9"/>
          <p:cNvSpPr/>
          <p:nvPr/>
        </p:nvSpPr>
        <p:spPr>
          <a:xfrm rot="10800000" flipH="1">
            <a:off x="630936" y="1538176"/>
            <a:ext cx="1405092" cy="10981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87" name="Google Shape;187;p9"/>
          <p:cNvGrpSpPr/>
          <p:nvPr/>
        </p:nvGrpSpPr>
        <p:grpSpPr>
          <a:xfrm>
            <a:off x="628650" y="2634363"/>
            <a:ext cx="7886700" cy="2941329"/>
            <a:chOff x="0" y="708097"/>
            <a:chExt cx="7886700" cy="2941329"/>
          </a:xfrm>
        </p:grpSpPr>
        <p:sp>
          <p:nvSpPr>
            <p:cNvPr id="188" name="Google Shape;188;p9"/>
            <p:cNvSpPr/>
            <p:nvPr/>
          </p:nvSpPr>
          <p:spPr>
            <a:xfrm>
              <a:off x="0" y="708097"/>
              <a:ext cx="7886700" cy="1307257"/>
            </a:xfrm>
            <a:prstGeom prst="roundRect">
              <a:avLst>
                <a:gd name="adj" fmla="val 10000"/>
              </a:avLst>
            </a:prstGeom>
            <a:solidFill>
              <a:srgbClr val="BF50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p:nvPr/>
          </p:nvSpPr>
          <p:spPr>
            <a:xfrm>
              <a:off x="395445" y="1002230"/>
              <a:ext cx="718991" cy="718991"/>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9"/>
            <p:cNvSpPr/>
            <p:nvPr/>
          </p:nvSpPr>
          <p:spPr>
            <a:xfrm>
              <a:off x="1509882" y="708097"/>
              <a:ext cx="6376817" cy="130725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9"/>
            <p:cNvSpPr txBox="1"/>
            <p:nvPr/>
          </p:nvSpPr>
          <p:spPr>
            <a:xfrm>
              <a:off x="1509882" y="708097"/>
              <a:ext cx="6376817" cy="1307257"/>
            </a:xfrm>
            <a:prstGeom prst="rect">
              <a:avLst/>
            </a:prstGeom>
            <a:noFill/>
            <a:ln>
              <a:noFill/>
            </a:ln>
          </p:spPr>
          <p:txBody>
            <a:bodyPr spcFirstLastPara="1" wrap="square" lIns="138350" tIns="138350" rIns="138350" bIns="13835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 Panel Discussion: Insights from experienced department chairs on integrating feedback into leadership practices.</a:t>
              </a:r>
              <a:endParaRPr/>
            </a:p>
          </p:txBody>
        </p:sp>
        <p:sp>
          <p:nvSpPr>
            <p:cNvPr id="192" name="Google Shape;192;p9"/>
            <p:cNvSpPr/>
            <p:nvPr/>
          </p:nvSpPr>
          <p:spPr>
            <a:xfrm>
              <a:off x="0" y="2342169"/>
              <a:ext cx="7886700" cy="1307257"/>
            </a:xfrm>
            <a:prstGeom prst="roundRect">
              <a:avLst>
                <a:gd name="adj" fmla="val 1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9"/>
            <p:cNvSpPr/>
            <p:nvPr/>
          </p:nvSpPr>
          <p:spPr>
            <a:xfrm>
              <a:off x="395445" y="2636302"/>
              <a:ext cx="718991" cy="718991"/>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9"/>
            <p:cNvSpPr/>
            <p:nvPr/>
          </p:nvSpPr>
          <p:spPr>
            <a:xfrm>
              <a:off x="1509882" y="2342169"/>
              <a:ext cx="6376817" cy="130725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9"/>
            <p:cNvSpPr txBox="1"/>
            <p:nvPr/>
          </p:nvSpPr>
          <p:spPr>
            <a:xfrm>
              <a:off x="1509882" y="2342169"/>
              <a:ext cx="6376817" cy="1307257"/>
            </a:xfrm>
            <a:prstGeom prst="rect">
              <a:avLst/>
            </a:prstGeom>
            <a:noFill/>
            <a:ln>
              <a:noFill/>
            </a:ln>
          </p:spPr>
          <p:txBody>
            <a:bodyPr spcFirstLastPara="1" wrap="square" lIns="138350" tIns="138350" rIns="138350" bIns="13835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 Action Planning: Participants outline steps to apply workshop learnings in their departments.</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2"/>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2"/>
          <p:cNvSpPr txBox="1">
            <a:spLocks noGrp="1"/>
          </p:cNvSpPr>
          <p:nvPr>
            <p:ph type="title"/>
          </p:nvPr>
        </p:nvSpPr>
        <p:spPr>
          <a:xfrm>
            <a:off x="3973321" y="329184"/>
            <a:ext cx="4688333" cy="178308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1"/>
              </a:buClr>
              <a:buSzPts val="4700"/>
              <a:buFont typeface="Calibri"/>
              <a:buNone/>
            </a:pPr>
            <a:r>
              <a:rPr lang="en-US" sz="4700"/>
              <a:t>Workshop Overview</a:t>
            </a:r>
            <a:endParaRPr/>
          </a:p>
        </p:txBody>
      </p:sp>
      <p:pic>
        <p:nvPicPr>
          <p:cNvPr id="95" name="Google Shape;95;p2" descr="Empty orange chairs forming a circle"/>
          <p:cNvPicPr preferRelativeResize="0"/>
          <p:nvPr/>
        </p:nvPicPr>
        <p:blipFill rotWithShape="1">
          <a:blip r:embed="rId3">
            <a:alphaModFix/>
          </a:blip>
          <a:srcRect l="18847" r="43717" b="-2"/>
          <a:stretch/>
        </p:blipFill>
        <p:spPr>
          <a:xfrm>
            <a:off x="20" y="10"/>
            <a:ext cx="3492988" cy="6857990"/>
          </a:xfrm>
          <a:custGeom>
            <a:avLst/>
            <a:gdLst/>
            <a:ahLst/>
            <a:cxnLst/>
            <a:rect l="l" t="t" r="r" b="b"/>
            <a:pathLst>
              <a:path w="4657344" h="6858000" extrusionOk="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ln>
            <a:noFill/>
          </a:ln>
        </p:spPr>
      </p:pic>
      <p:sp>
        <p:nvSpPr>
          <p:cNvPr id="96" name="Google Shape;96;p2"/>
          <p:cNvSpPr/>
          <p:nvPr/>
        </p:nvSpPr>
        <p:spPr>
          <a:xfrm>
            <a:off x="3973321" y="2374947"/>
            <a:ext cx="3182692" cy="18288"/>
          </a:xfrm>
          <a:custGeom>
            <a:avLst/>
            <a:gdLst/>
            <a:ahLst/>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 name="Google Shape;97;p2"/>
          <p:cNvSpPr txBox="1">
            <a:spLocks noGrp="1"/>
          </p:cNvSpPr>
          <p:nvPr>
            <p:ph type="body" idx="1"/>
          </p:nvPr>
        </p:nvSpPr>
        <p:spPr>
          <a:xfrm>
            <a:off x="3973321" y="2706624"/>
            <a:ext cx="4688333" cy="348386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1900"/>
              <a:buChar char="•"/>
            </a:pPr>
            <a:r>
              <a:rPr lang="en-US" sz="1900"/>
              <a:t>This workshop is designed to equip Psychology Department Chairs with the knowledge and skills necessary to effectively solicit, process, and respond to feedback from faculty and staff. By fostering a culture of open communication and continuous improvement, department chairs can enhance their leadership effectiveness and promote a positive departmental environment.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9"/>
        <p:cNvGrpSpPr/>
        <p:nvPr/>
      </p:nvGrpSpPr>
      <p:grpSpPr>
        <a:xfrm>
          <a:off x="0" y="0"/>
          <a:ext cx="0" cy="0"/>
          <a:chOff x="0" y="0"/>
          <a:chExt cx="0" cy="0"/>
        </a:xfrm>
      </p:grpSpPr>
      <p:sp>
        <p:nvSpPr>
          <p:cNvPr id="200" name="Google Shape;200;p10"/>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1" name="Google Shape;201;p10"/>
          <p:cNvSpPr/>
          <p:nvPr/>
        </p:nvSpPr>
        <p:spPr>
          <a:xfrm>
            <a:off x="129926" y="1371600"/>
            <a:ext cx="3396984" cy="3589977"/>
          </a:xfrm>
          <a:custGeom>
            <a:avLst/>
            <a:gdLst/>
            <a:ahLst/>
            <a:cxnLst/>
            <a:rect l="l" t="t" r="r" b="b"/>
            <a:pathLst>
              <a:path w="5470628" h="3193741" extrusionOk="0">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2" name="Google Shape;202;p10"/>
          <p:cNvSpPr txBox="1">
            <a:spLocks noGrp="1"/>
          </p:cNvSpPr>
          <p:nvPr>
            <p:ph type="title"/>
          </p:nvPr>
        </p:nvSpPr>
        <p:spPr>
          <a:xfrm>
            <a:off x="750705" y="685801"/>
            <a:ext cx="2621145" cy="54911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sz="4400">
                <a:solidFill>
                  <a:schemeClr val="dk1"/>
                </a:solidFill>
                <a:latin typeface="Calibri"/>
                <a:ea typeface="Calibri"/>
                <a:cs typeface="Calibri"/>
                <a:sym typeface="Calibri"/>
              </a:rPr>
              <a:t>Key Insights from Literature and Online Resources</a:t>
            </a:r>
            <a:endParaRPr/>
          </a:p>
        </p:txBody>
      </p:sp>
      <p:grpSp>
        <p:nvGrpSpPr>
          <p:cNvPr id="203" name="Google Shape;203;p10"/>
          <p:cNvGrpSpPr/>
          <p:nvPr/>
        </p:nvGrpSpPr>
        <p:grpSpPr>
          <a:xfrm>
            <a:off x="3526910" y="1013360"/>
            <a:ext cx="4988440" cy="4988440"/>
            <a:chOff x="0" y="175161"/>
            <a:chExt cx="4988440" cy="4988440"/>
          </a:xfrm>
        </p:grpSpPr>
        <p:sp>
          <p:nvSpPr>
            <p:cNvPr id="204" name="Google Shape;204;p10"/>
            <p:cNvSpPr/>
            <p:nvPr/>
          </p:nvSpPr>
          <p:spPr>
            <a:xfrm>
              <a:off x="0" y="175161"/>
              <a:ext cx="4988440" cy="4988440"/>
            </a:xfrm>
            <a:prstGeom prst="diamond">
              <a:avLst/>
            </a:prstGeom>
            <a:solidFill>
              <a:srgbClr val="E7C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0"/>
            <p:cNvSpPr/>
            <p:nvPr/>
          </p:nvSpPr>
          <p:spPr>
            <a:xfrm>
              <a:off x="473901" y="649063"/>
              <a:ext cx="1945491" cy="1945491"/>
            </a:xfrm>
            <a:prstGeom prst="roundRect">
              <a:avLst>
                <a:gd name="adj" fmla="val 16667"/>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0"/>
            <p:cNvSpPr txBox="1"/>
            <p:nvPr/>
          </p:nvSpPr>
          <p:spPr>
            <a:xfrm>
              <a:off x="568872" y="744034"/>
              <a:ext cx="1755549" cy="175554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0" i="0" u="none" strike="noStrike" cap="none">
                  <a:solidFill>
                    <a:schemeClr val="lt1"/>
                  </a:solidFill>
                  <a:latin typeface="Calibri"/>
                  <a:ea typeface="Calibri"/>
                  <a:cs typeface="Calibri"/>
                  <a:sym typeface="Calibri"/>
                </a:rPr>
                <a:t>- The Role of Feedback in Leadership: Essential for self-awareness and improvement.</a:t>
              </a:r>
              <a:endParaRPr/>
            </a:p>
          </p:txBody>
        </p:sp>
        <p:sp>
          <p:nvSpPr>
            <p:cNvPr id="207" name="Google Shape;207;p10"/>
            <p:cNvSpPr/>
            <p:nvPr/>
          </p:nvSpPr>
          <p:spPr>
            <a:xfrm>
              <a:off x="2569046" y="649063"/>
              <a:ext cx="1945491" cy="1945491"/>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0"/>
            <p:cNvSpPr txBox="1"/>
            <p:nvPr/>
          </p:nvSpPr>
          <p:spPr>
            <a:xfrm>
              <a:off x="2664017" y="744034"/>
              <a:ext cx="1755549" cy="175554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0" i="0" u="none" strike="noStrike" cap="none">
                  <a:solidFill>
                    <a:schemeClr val="lt1"/>
                  </a:solidFill>
                  <a:latin typeface="Calibri"/>
                  <a:ea typeface="Calibri"/>
                  <a:cs typeface="Calibri"/>
                  <a:sym typeface="Calibri"/>
                </a:rPr>
                <a:t>- Soliciting Feedback: Encourage through safe, regular channels.</a:t>
              </a:r>
              <a:endParaRPr/>
            </a:p>
          </p:txBody>
        </p:sp>
        <p:sp>
          <p:nvSpPr>
            <p:cNvPr id="209" name="Google Shape;209;p10"/>
            <p:cNvSpPr/>
            <p:nvPr/>
          </p:nvSpPr>
          <p:spPr>
            <a:xfrm>
              <a:off x="473901" y="2744208"/>
              <a:ext cx="1945491" cy="1945491"/>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0"/>
            <p:cNvSpPr txBox="1"/>
            <p:nvPr/>
          </p:nvSpPr>
          <p:spPr>
            <a:xfrm>
              <a:off x="568872" y="2839179"/>
              <a:ext cx="1755549" cy="175554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0" i="0" u="none" strike="noStrike" cap="none">
                  <a:solidFill>
                    <a:schemeClr val="lt1"/>
                  </a:solidFill>
                  <a:latin typeface="Calibri"/>
                  <a:ea typeface="Calibri"/>
                  <a:cs typeface="Calibri"/>
                  <a:sym typeface="Calibri"/>
                </a:rPr>
                <a:t>- Processing Feedback: Listen, clarify, and reflect without judgment.</a:t>
              </a:r>
              <a:endParaRPr/>
            </a:p>
          </p:txBody>
        </p:sp>
        <p:sp>
          <p:nvSpPr>
            <p:cNvPr id="211" name="Google Shape;211;p10"/>
            <p:cNvSpPr/>
            <p:nvPr/>
          </p:nvSpPr>
          <p:spPr>
            <a:xfrm>
              <a:off x="2569046" y="2744208"/>
              <a:ext cx="1945491" cy="1945491"/>
            </a:xfrm>
            <a:prstGeom prst="roundRect">
              <a:avLst>
                <a:gd name="adj" fmla="val 16667"/>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0"/>
            <p:cNvSpPr txBox="1"/>
            <p:nvPr/>
          </p:nvSpPr>
          <p:spPr>
            <a:xfrm>
              <a:off x="2664017" y="2839179"/>
              <a:ext cx="1755549" cy="1755549"/>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0" i="0" u="none" strike="noStrike" cap="none">
                  <a:solidFill>
                    <a:schemeClr val="lt1"/>
                  </a:solidFill>
                  <a:latin typeface="Calibri"/>
                  <a:ea typeface="Calibri"/>
                  <a:cs typeface="Calibri"/>
                  <a:sym typeface="Calibri"/>
                </a:rPr>
                <a:t>- Responding Non-Defensively: Focus on growth, express gratitude, and develop actionable steps.</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3DCB-5A2F-4D71-AB37-786BB7E51009}"/>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E7B5DA52-D543-4E92-A49B-FCB896784929}"/>
              </a:ext>
            </a:extLst>
          </p:cNvPr>
          <p:cNvSpPr>
            <a:spLocks noGrp="1"/>
          </p:cNvSpPr>
          <p:nvPr>
            <p:ph type="body" idx="1"/>
          </p:nvPr>
        </p:nvSpPr>
        <p:spPr/>
        <p:txBody>
          <a:bodyPr>
            <a:normAutofit fontScale="62500" lnSpcReduction="20000"/>
          </a:bodyPr>
          <a:lstStyle/>
          <a:p>
            <a:r>
              <a:rPr lang="en-US" dirty="0"/>
              <a:t>Argyris, C. (1991). Teaching smart people how to learn. Harvard Business Review, 69(3), 99–109.</a:t>
            </a:r>
          </a:p>
          <a:p>
            <a:r>
              <a:rPr lang="en-US" dirty="0"/>
              <a:t>Bennis, W. (2009). On becoming a leader. Basic Books.</a:t>
            </a:r>
          </a:p>
          <a:p>
            <a:r>
              <a:rPr lang="en-US" dirty="0"/>
              <a:t>Dweck, C. S. (2006). Mindset: The new psychology of success. Random House.</a:t>
            </a:r>
          </a:p>
          <a:p>
            <a:r>
              <a:rPr lang="en-US" dirty="0" err="1"/>
              <a:t>Eagly</a:t>
            </a:r>
            <a:r>
              <a:rPr lang="en-US" dirty="0"/>
              <a:t>, A. H., &amp; Carli, L. L. (2007). Through the labyrinth: The truth about how women become leaders. Harvard Business Press.</a:t>
            </a:r>
          </a:p>
          <a:p>
            <a:r>
              <a:rPr lang="en-US" dirty="0"/>
              <a:t>Edmondson, A. C. (2012). Teaming: How organizations learn, innovate, and compete in the knowledge economy. Jossey-Bass.</a:t>
            </a:r>
          </a:p>
          <a:p>
            <a:r>
              <a:rPr lang="en-US" dirty="0"/>
              <a:t>Heifetz, R. A., &amp; </a:t>
            </a:r>
            <a:r>
              <a:rPr lang="en-US" dirty="0" err="1"/>
              <a:t>Linsky</a:t>
            </a:r>
            <a:r>
              <a:rPr lang="en-US" dirty="0"/>
              <a:t>, M. (2002). Leadership on the line: Staying alive through the dangers of leading. Harvard Business School Press.</a:t>
            </a:r>
          </a:p>
          <a:p>
            <a:r>
              <a:rPr lang="en-US" dirty="0"/>
              <a:t>Rogers, C., &amp; </a:t>
            </a:r>
            <a:r>
              <a:rPr lang="en-US" dirty="0" err="1"/>
              <a:t>Farson</a:t>
            </a:r>
            <a:r>
              <a:rPr lang="en-US" dirty="0"/>
              <a:t>, R. (1987). Active listening. University of Chicago Press.</a:t>
            </a:r>
          </a:p>
          <a:p>
            <a:r>
              <a:rPr lang="en-US" dirty="0"/>
              <a:t>Stone, D., &amp; </a:t>
            </a:r>
            <a:r>
              <a:rPr lang="en-US" dirty="0" err="1"/>
              <a:t>Heen</a:t>
            </a:r>
            <a:r>
              <a:rPr lang="en-US" dirty="0"/>
              <a:t>, S. (2014). Thanks for the feedback: The science and art of receiving feedback well. Viking.</a:t>
            </a:r>
          </a:p>
        </p:txBody>
      </p:sp>
    </p:spTree>
    <p:extLst>
      <p:ext uri="{BB962C8B-B14F-4D97-AF65-F5344CB8AC3E}">
        <p14:creationId xmlns:p14="http://schemas.microsoft.com/office/powerpoint/2010/main" val="127374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3"/>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3"/>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700"/>
              <a:buFont typeface="Calibri"/>
              <a:buNone/>
            </a:pPr>
            <a:r>
              <a:rPr lang="en-US" sz="4700"/>
              <a:t>Workshop Objectives</a:t>
            </a:r>
            <a:endParaRPr/>
          </a:p>
        </p:txBody>
      </p:sp>
      <p:sp>
        <p:nvSpPr>
          <p:cNvPr id="104" name="Google Shape;104;p3"/>
          <p:cNvSpPr/>
          <p:nvPr/>
        </p:nvSpPr>
        <p:spPr>
          <a:xfrm>
            <a:off x="501777" y="1677373"/>
            <a:ext cx="8140446" cy="18288"/>
          </a:xfrm>
          <a:custGeom>
            <a:avLst/>
            <a:gdLst/>
            <a:ahLst/>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
          <p:cNvSpPr txBox="1">
            <a:spLocks noGrp="1"/>
          </p:cNvSpPr>
          <p:nvPr>
            <p:ph type="body" idx="1"/>
          </p:nvPr>
        </p:nvSpPr>
        <p:spPr>
          <a:xfrm>
            <a:off x="628650" y="1929384"/>
            <a:ext cx="7886700" cy="425196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1900"/>
              <a:buChar char="•"/>
            </a:pPr>
            <a:r>
              <a:rPr lang="en-US" sz="1900"/>
              <a:t>1. Understand the Importance of Feedback</a:t>
            </a:r>
            <a:endParaRPr/>
          </a:p>
          <a:p>
            <a:pPr marL="342900" lvl="0" indent="-342900" algn="l" rtl="0">
              <a:spcBef>
                <a:spcPts val="380"/>
              </a:spcBef>
              <a:spcAft>
                <a:spcPts val="0"/>
              </a:spcAft>
              <a:buClr>
                <a:schemeClr val="dk1"/>
              </a:buClr>
              <a:buSzPts val="1900"/>
              <a:buChar char="•"/>
            </a:pPr>
            <a:r>
              <a:rPr lang="en-US" sz="1900"/>
              <a:t>2. Develop Strategies to Solicit Constructive Feedback</a:t>
            </a:r>
            <a:endParaRPr/>
          </a:p>
          <a:p>
            <a:pPr marL="342900" lvl="0" indent="-342900" algn="l" rtl="0">
              <a:spcBef>
                <a:spcPts val="380"/>
              </a:spcBef>
              <a:spcAft>
                <a:spcPts val="0"/>
              </a:spcAft>
              <a:buClr>
                <a:schemeClr val="dk1"/>
              </a:buClr>
              <a:buSzPts val="1900"/>
              <a:buChar char="•"/>
            </a:pPr>
            <a:r>
              <a:rPr lang="en-US" sz="1900"/>
              <a:t>3. Enhance Skills in Processing Feedback</a:t>
            </a:r>
            <a:endParaRPr/>
          </a:p>
          <a:p>
            <a:pPr marL="342900" lvl="0" indent="-342900" algn="l" rtl="0">
              <a:spcBef>
                <a:spcPts val="380"/>
              </a:spcBef>
              <a:spcAft>
                <a:spcPts val="0"/>
              </a:spcAft>
              <a:buClr>
                <a:schemeClr val="dk1"/>
              </a:buClr>
              <a:buSzPts val="1900"/>
              <a:buChar char="•"/>
            </a:pPr>
            <a:r>
              <a:rPr lang="en-US" sz="1900"/>
              <a:t>4. Respond to Feedback Non-Defensively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4"/>
          <p:cNvSpPr/>
          <p:nvPr/>
        </p:nvSpPr>
        <p:spPr>
          <a:xfrm>
            <a:off x="0" y="0"/>
            <a:ext cx="9143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11" name="Google Shape;111;p4"/>
          <p:cNvGrpSpPr/>
          <p:nvPr/>
        </p:nvGrpSpPr>
        <p:grpSpPr>
          <a:xfrm>
            <a:off x="0" y="1216597"/>
            <a:ext cx="548639" cy="673460"/>
            <a:chOff x="3940602" y="308034"/>
            <a:chExt cx="2116791" cy="3428999"/>
          </a:xfrm>
        </p:grpSpPr>
        <p:sp>
          <p:nvSpPr>
            <p:cNvPr id="112" name="Google Shape;112;p4"/>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3" name="Google Shape;113;p4"/>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4"/>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15" name="Google Shape;115;p4"/>
          <p:cNvSpPr/>
          <p:nvPr/>
        </p:nvSpPr>
        <p:spPr>
          <a:xfrm>
            <a:off x="480059" y="613954"/>
            <a:ext cx="8180615" cy="1894116"/>
          </a:xfrm>
          <a:prstGeom prst="rect">
            <a:avLst/>
          </a:prstGeom>
          <a:solidFill>
            <a:schemeClr val="lt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6" name="Google Shape;116;p4"/>
          <p:cNvSpPr txBox="1">
            <a:spLocks noGrp="1"/>
          </p:cNvSpPr>
          <p:nvPr>
            <p:ph type="title"/>
          </p:nvPr>
        </p:nvSpPr>
        <p:spPr>
          <a:xfrm>
            <a:off x="782723" y="809898"/>
            <a:ext cx="7629757" cy="155448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200"/>
              <a:buFont typeface="Calibri"/>
              <a:buNone/>
            </a:pPr>
            <a:r>
              <a:rPr lang="en-US" sz="4200"/>
              <a:t>Introduction to the Role of Feedback in Leadership</a:t>
            </a:r>
            <a:endParaRPr/>
          </a:p>
        </p:txBody>
      </p:sp>
      <p:cxnSp>
        <p:nvCxnSpPr>
          <p:cNvPr id="117" name="Google Shape;117;p4"/>
          <p:cNvCxnSpPr/>
          <p:nvPr/>
        </p:nvCxnSpPr>
        <p:spPr>
          <a:xfrm rot="10800000">
            <a:off x="628650" y="6485313"/>
            <a:ext cx="7886700" cy="0"/>
          </a:xfrm>
          <a:prstGeom prst="straightConnector1">
            <a:avLst/>
          </a:prstGeom>
          <a:noFill/>
          <a:ln w="57150" cap="flat" cmpd="sng">
            <a:solidFill>
              <a:schemeClr val="accent4"/>
            </a:solidFill>
            <a:prstDash val="solid"/>
            <a:round/>
            <a:headEnd type="none" w="sm" len="sm"/>
            <a:tailEnd type="none" w="sm" len="sm"/>
          </a:ln>
        </p:spPr>
      </p:cxnSp>
      <p:grpSp>
        <p:nvGrpSpPr>
          <p:cNvPr id="118" name="Google Shape;118;p4"/>
          <p:cNvGrpSpPr/>
          <p:nvPr/>
        </p:nvGrpSpPr>
        <p:grpSpPr>
          <a:xfrm>
            <a:off x="679401" y="3387551"/>
            <a:ext cx="7781929" cy="2469836"/>
            <a:chOff x="950" y="370032"/>
            <a:chExt cx="7781929" cy="2469836"/>
          </a:xfrm>
        </p:grpSpPr>
        <p:sp>
          <p:nvSpPr>
            <p:cNvPr id="119" name="Google Shape;119;p4"/>
            <p:cNvSpPr/>
            <p:nvPr/>
          </p:nvSpPr>
          <p:spPr>
            <a:xfrm>
              <a:off x="950" y="370032"/>
              <a:ext cx="3335112" cy="2117796"/>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371518" y="722072"/>
              <a:ext cx="3335112" cy="2117796"/>
            </a:xfrm>
            <a:prstGeom prst="roundRect">
              <a:avLst>
                <a:gd name="adj" fmla="val 10000"/>
              </a:avLst>
            </a:prstGeom>
            <a:solidFill>
              <a:schemeClr val="lt1">
                <a:alpha val="89803"/>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txBox="1"/>
            <p:nvPr/>
          </p:nvSpPr>
          <p:spPr>
            <a:xfrm>
              <a:off x="433546" y="784100"/>
              <a:ext cx="3211056" cy="1993740"/>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b="0" i="0" u="none" strike="noStrike" cap="none">
                  <a:solidFill>
                    <a:schemeClr val="dk1"/>
                  </a:solidFill>
                  <a:latin typeface="Calibri"/>
                  <a:ea typeface="Calibri"/>
                  <a:cs typeface="Calibri"/>
                  <a:sym typeface="Calibri"/>
                </a:rPr>
                <a:t>- Discussion: The significance of feedback in leadership development.</a:t>
              </a:r>
              <a:endParaRPr/>
            </a:p>
          </p:txBody>
        </p:sp>
        <p:sp>
          <p:nvSpPr>
            <p:cNvPr id="122" name="Google Shape;122;p4"/>
            <p:cNvSpPr/>
            <p:nvPr/>
          </p:nvSpPr>
          <p:spPr>
            <a:xfrm>
              <a:off x="4077199" y="370032"/>
              <a:ext cx="3335112" cy="2117796"/>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4447767" y="722072"/>
              <a:ext cx="3335112" cy="2117796"/>
            </a:xfrm>
            <a:prstGeom prst="roundRect">
              <a:avLst>
                <a:gd name="adj" fmla="val 10000"/>
              </a:avLst>
            </a:prstGeom>
            <a:solidFill>
              <a:schemeClr val="lt1">
                <a:alpha val="89803"/>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txBox="1"/>
            <p:nvPr/>
          </p:nvSpPr>
          <p:spPr>
            <a:xfrm>
              <a:off x="4509795" y="784100"/>
              <a:ext cx="3211056" cy="1993740"/>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chemeClr val="dk1"/>
                </a:buClr>
                <a:buSzPts val="2600"/>
                <a:buFont typeface="Calibri"/>
                <a:buNone/>
              </a:pPr>
              <a:r>
                <a:rPr lang="en-US" sz="2600" b="0" i="0" u="none" strike="noStrike" cap="none">
                  <a:solidFill>
                    <a:schemeClr val="dk1"/>
                  </a:solidFill>
                  <a:latin typeface="Calibri"/>
                  <a:ea typeface="Calibri"/>
                  <a:cs typeface="Calibri"/>
                  <a:sym typeface="Calibri"/>
                </a:rPr>
                <a:t>- Activity: Reflective exercise on past experiences with receiving feedback.</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D1DD-10EA-46DC-BB21-3D1E00B146FA}"/>
              </a:ext>
            </a:extLst>
          </p:cNvPr>
          <p:cNvSpPr>
            <a:spLocks noGrp="1"/>
          </p:cNvSpPr>
          <p:nvPr>
            <p:ph type="title"/>
          </p:nvPr>
        </p:nvSpPr>
        <p:spPr/>
        <p:txBody>
          <a:bodyPr/>
          <a:lstStyle/>
          <a:p>
            <a:r>
              <a:rPr lang="en-US" dirty="0"/>
              <a:t>Why Feedback Matters</a:t>
            </a:r>
          </a:p>
        </p:txBody>
      </p:sp>
      <p:sp>
        <p:nvSpPr>
          <p:cNvPr id="3" name="Text Placeholder 2">
            <a:extLst>
              <a:ext uri="{FF2B5EF4-FFF2-40B4-BE49-F238E27FC236}">
                <a16:creationId xmlns:a16="http://schemas.microsoft.com/office/drawing/2014/main" id="{C42F78C5-D015-4DAD-93ED-E0AA35BCC927}"/>
              </a:ext>
            </a:extLst>
          </p:cNvPr>
          <p:cNvSpPr>
            <a:spLocks noGrp="1"/>
          </p:cNvSpPr>
          <p:nvPr>
            <p:ph type="body" idx="1"/>
          </p:nvPr>
        </p:nvSpPr>
        <p:spPr/>
        <p:txBody>
          <a:bodyPr>
            <a:normAutofit fontScale="92500" lnSpcReduction="20000"/>
          </a:bodyPr>
          <a:lstStyle/>
          <a:p>
            <a:r>
              <a:rPr lang="en-US" dirty="0"/>
              <a:t>Builds trust and collegiality: Promotes an open and supportive department culture (Bennis, 2009).</a:t>
            </a:r>
          </a:p>
          <a:p>
            <a:r>
              <a:rPr lang="en-US" dirty="0"/>
              <a:t>Enhances decision-making: Provides diverse perspectives for informed choices (Edmondson, 2012).</a:t>
            </a:r>
          </a:p>
          <a:p>
            <a:r>
              <a:rPr lang="en-US" dirty="0"/>
              <a:t>Improves departmental operations: Identifies areas for growth and improvement (Heifetz &amp; </a:t>
            </a:r>
            <a:r>
              <a:rPr lang="en-US" dirty="0" err="1"/>
              <a:t>Linsky</a:t>
            </a:r>
            <a:r>
              <a:rPr lang="en-US" dirty="0"/>
              <a:t>, 2002).</a:t>
            </a:r>
          </a:p>
          <a:p>
            <a:r>
              <a:rPr lang="en-US" dirty="0"/>
              <a:t>Fosters professional development: Helps leaders refine their approaches (Argyris, 1991).</a:t>
            </a:r>
          </a:p>
        </p:txBody>
      </p:sp>
    </p:spTree>
    <p:extLst>
      <p:ext uri="{BB962C8B-B14F-4D97-AF65-F5344CB8AC3E}">
        <p14:creationId xmlns:p14="http://schemas.microsoft.com/office/powerpoint/2010/main" val="334918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A9335-3749-4FBB-BF71-2BE128729DC8}"/>
              </a:ext>
            </a:extLst>
          </p:cNvPr>
          <p:cNvSpPr>
            <a:spLocks noGrp="1"/>
          </p:cNvSpPr>
          <p:nvPr>
            <p:ph type="title"/>
          </p:nvPr>
        </p:nvSpPr>
        <p:spPr/>
        <p:txBody>
          <a:bodyPr/>
          <a:lstStyle/>
          <a:p>
            <a:r>
              <a:rPr lang="en-US" dirty="0"/>
              <a:t>Challenges to Receiving Feedback</a:t>
            </a:r>
          </a:p>
        </p:txBody>
      </p:sp>
      <p:sp>
        <p:nvSpPr>
          <p:cNvPr id="3" name="Text Placeholder 2">
            <a:extLst>
              <a:ext uri="{FF2B5EF4-FFF2-40B4-BE49-F238E27FC236}">
                <a16:creationId xmlns:a16="http://schemas.microsoft.com/office/drawing/2014/main" id="{7E63201E-4A03-4F5B-BA01-70508863ABBA}"/>
              </a:ext>
            </a:extLst>
          </p:cNvPr>
          <p:cNvSpPr>
            <a:spLocks noGrp="1"/>
          </p:cNvSpPr>
          <p:nvPr>
            <p:ph type="body" idx="1"/>
          </p:nvPr>
        </p:nvSpPr>
        <p:spPr/>
        <p:txBody>
          <a:bodyPr>
            <a:normAutofit fontScale="92500" lnSpcReduction="20000"/>
          </a:bodyPr>
          <a:lstStyle/>
          <a:p>
            <a:r>
              <a:rPr lang="en-US" dirty="0"/>
              <a:t>Personal defensiveness: Fear of criticism or failure (Stone &amp; </a:t>
            </a:r>
            <a:r>
              <a:rPr lang="en-US" dirty="0" err="1"/>
              <a:t>Heen</a:t>
            </a:r>
            <a:r>
              <a:rPr lang="en-US" dirty="0"/>
              <a:t>, 2014).</a:t>
            </a:r>
          </a:p>
          <a:p>
            <a:r>
              <a:rPr lang="en-US" dirty="0"/>
              <a:t>Power dynamics: Hesitation due to hierarchical structures (</a:t>
            </a:r>
            <a:r>
              <a:rPr lang="en-US" dirty="0" err="1"/>
              <a:t>Eagly</a:t>
            </a:r>
            <a:r>
              <a:rPr lang="en-US" dirty="0"/>
              <a:t> &amp; Carli, 2007).</a:t>
            </a:r>
          </a:p>
          <a:p>
            <a:r>
              <a:rPr lang="en-US" dirty="0"/>
              <a:t>Poor communication channels: Lack of structured avenues for feedback (Heifetz &amp; </a:t>
            </a:r>
            <a:r>
              <a:rPr lang="en-US" dirty="0" err="1"/>
              <a:t>Linsky</a:t>
            </a:r>
            <a:r>
              <a:rPr lang="en-US" dirty="0"/>
              <a:t>, 2002).</a:t>
            </a:r>
          </a:p>
          <a:p>
            <a:r>
              <a:rPr lang="en-US" dirty="0"/>
              <a:t>Cultural or individual differences: Varying comfort levels with feedback exchange (Ting-Toomey &amp; Chung, 2012).</a:t>
            </a:r>
          </a:p>
          <a:p>
            <a:r>
              <a:rPr lang="en-US" dirty="0"/>
              <a:t>What are </a:t>
            </a:r>
            <a:r>
              <a:rPr lang="en-US" b="1" dirty="0"/>
              <a:t>your</a:t>
            </a:r>
            <a:r>
              <a:rPr lang="en-US" dirty="0"/>
              <a:t> barriers?</a:t>
            </a:r>
          </a:p>
        </p:txBody>
      </p:sp>
    </p:spTree>
    <p:extLst>
      <p:ext uri="{BB962C8B-B14F-4D97-AF65-F5344CB8AC3E}">
        <p14:creationId xmlns:p14="http://schemas.microsoft.com/office/powerpoint/2010/main" val="2634303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42F6-E1A1-F44E-C15A-BFFD7FE6B8F6}"/>
              </a:ext>
            </a:extLst>
          </p:cNvPr>
          <p:cNvSpPr>
            <a:spLocks noGrp="1"/>
          </p:cNvSpPr>
          <p:nvPr>
            <p:ph type="title"/>
          </p:nvPr>
        </p:nvSpPr>
        <p:spPr/>
        <p:txBody>
          <a:bodyPr/>
          <a:lstStyle/>
          <a:p>
            <a:r>
              <a:rPr lang="en-US" dirty="0"/>
              <a:t>Practice	</a:t>
            </a:r>
          </a:p>
        </p:txBody>
      </p:sp>
      <p:sp>
        <p:nvSpPr>
          <p:cNvPr id="3" name="Text Placeholder 2">
            <a:extLst>
              <a:ext uri="{FF2B5EF4-FFF2-40B4-BE49-F238E27FC236}">
                <a16:creationId xmlns:a16="http://schemas.microsoft.com/office/drawing/2014/main" id="{437B76B6-B630-84BB-885B-9F9B84D68670}"/>
              </a:ext>
            </a:extLst>
          </p:cNvPr>
          <p:cNvSpPr>
            <a:spLocks noGrp="1"/>
          </p:cNvSpPr>
          <p:nvPr>
            <p:ph type="body" idx="1"/>
          </p:nvPr>
        </p:nvSpPr>
        <p:spPr/>
        <p:txBody>
          <a:bodyPr/>
          <a:lstStyle/>
          <a:p>
            <a:r>
              <a:rPr lang="en-US" dirty="0"/>
              <a:t>With a partner, ask a question about workload in a less threatening manner, in a more threatening manner.</a:t>
            </a:r>
          </a:p>
          <a:p>
            <a:pPr lvl="1"/>
            <a:r>
              <a:rPr lang="en-US" dirty="0"/>
              <a:t>What makes a question from faculty threatening to you? What is the worst thing that would happen?</a:t>
            </a:r>
          </a:p>
          <a:p>
            <a:pPr lvl="1"/>
            <a:r>
              <a:rPr lang="en-US" dirty="0"/>
              <a:t>How can you rethink/reframe your response?</a:t>
            </a:r>
          </a:p>
        </p:txBody>
      </p:sp>
    </p:spTree>
    <p:extLst>
      <p:ext uri="{BB962C8B-B14F-4D97-AF65-F5344CB8AC3E}">
        <p14:creationId xmlns:p14="http://schemas.microsoft.com/office/powerpoint/2010/main" val="821016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255-DA1E-4F91-A487-99B35E20A307}"/>
              </a:ext>
            </a:extLst>
          </p:cNvPr>
          <p:cNvSpPr>
            <a:spLocks noGrp="1"/>
          </p:cNvSpPr>
          <p:nvPr>
            <p:ph type="title"/>
          </p:nvPr>
        </p:nvSpPr>
        <p:spPr/>
        <p:txBody>
          <a:bodyPr>
            <a:normAutofit fontScale="90000"/>
          </a:bodyPr>
          <a:lstStyle/>
          <a:p>
            <a:r>
              <a:rPr lang="en-US" dirty="0"/>
              <a:t>Keys to Effective Feedback Engagement</a:t>
            </a:r>
          </a:p>
        </p:txBody>
      </p:sp>
      <p:sp>
        <p:nvSpPr>
          <p:cNvPr id="3" name="Text Placeholder 2">
            <a:extLst>
              <a:ext uri="{FF2B5EF4-FFF2-40B4-BE49-F238E27FC236}">
                <a16:creationId xmlns:a16="http://schemas.microsoft.com/office/drawing/2014/main" id="{F7E53795-D867-4603-A892-26338962AAA4}"/>
              </a:ext>
            </a:extLst>
          </p:cNvPr>
          <p:cNvSpPr>
            <a:spLocks noGrp="1"/>
          </p:cNvSpPr>
          <p:nvPr>
            <p:ph type="body" idx="1"/>
          </p:nvPr>
        </p:nvSpPr>
        <p:spPr/>
        <p:txBody>
          <a:bodyPr/>
          <a:lstStyle/>
          <a:p>
            <a:r>
              <a:rPr lang="en-US" dirty="0"/>
              <a:t>Cultivate a growth mindset (Dweck, 2006).</a:t>
            </a:r>
          </a:p>
          <a:p>
            <a:r>
              <a:rPr lang="en-US" dirty="0"/>
              <a:t>Establish transparent processes for feedback collection (Heifetz &amp; </a:t>
            </a:r>
            <a:r>
              <a:rPr lang="en-US" dirty="0" err="1"/>
              <a:t>Linsky</a:t>
            </a:r>
            <a:r>
              <a:rPr lang="en-US" dirty="0"/>
              <a:t>, 2002).</a:t>
            </a:r>
          </a:p>
          <a:p>
            <a:r>
              <a:rPr lang="en-US" dirty="0"/>
              <a:t>Demonstrate active listening and empathy (Rogers &amp; </a:t>
            </a:r>
            <a:r>
              <a:rPr lang="en-US" dirty="0" err="1"/>
              <a:t>Farson</a:t>
            </a:r>
            <a:r>
              <a:rPr lang="en-US" dirty="0"/>
              <a:t>, 1987).</a:t>
            </a:r>
          </a:p>
          <a:p>
            <a:r>
              <a:rPr lang="en-US" dirty="0"/>
              <a:t>Respond constructively and follow up with action (Stone &amp; </a:t>
            </a:r>
            <a:r>
              <a:rPr lang="en-US" dirty="0" err="1"/>
              <a:t>Heen</a:t>
            </a:r>
            <a:r>
              <a:rPr lang="en-US" dirty="0"/>
              <a:t>, 2014).</a:t>
            </a:r>
          </a:p>
        </p:txBody>
      </p:sp>
    </p:spTree>
    <p:extLst>
      <p:ext uri="{BB962C8B-B14F-4D97-AF65-F5344CB8AC3E}">
        <p14:creationId xmlns:p14="http://schemas.microsoft.com/office/powerpoint/2010/main" val="3948475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
        <p:cNvGrpSpPr/>
        <p:nvPr/>
      </p:nvGrpSpPr>
      <p:grpSpPr>
        <a:xfrm>
          <a:off x="0" y="0"/>
          <a:ext cx="0" cy="0"/>
          <a:chOff x="0" y="0"/>
          <a:chExt cx="0" cy="0"/>
        </a:xfrm>
      </p:grpSpPr>
      <p:sp>
        <p:nvSpPr>
          <p:cNvPr id="129" name="Google Shape;129;p5"/>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0" name="Google Shape;130;p5"/>
          <p:cNvSpPr txBox="1">
            <a:spLocks noGrp="1"/>
          </p:cNvSpPr>
          <p:nvPr>
            <p:ph type="title"/>
          </p:nvPr>
        </p:nvSpPr>
        <p:spPr>
          <a:xfrm>
            <a:off x="476250" y="640823"/>
            <a:ext cx="2563994" cy="558314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900"/>
              <a:buFont typeface="Calibri"/>
              <a:buNone/>
            </a:pPr>
            <a:r>
              <a:rPr lang="en-US" sz="2900"/>
              <a:t>Creating a Culture of Open Communication</a:t>
            </a:r>
            <a:endParaRPr/>
          </a:p>
        </p:txBody>
      </p:sp>
      <p:sp>
        <p:nvSpPr>
          <p:cNvPr id="131" name="Google Shape;131;p5"/>
          <p:cNvSpPr/>
          <p:nvPr/>
        </p:nvSpPr>
        <p:spPr>
          <a:xfrm rot="5400000">
            <a:off x="544313" y="3465005"/>
            <a:ext cx="5410200" cy="13716"/>
          </a:xfrm>
          <a:custGeom>
            <a:avLst/>
            <a:gdLst/>
            <a:ahLst/>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32" name="Google Shape;132;p5"/>
          <p:cNvGrpSpPr/>
          <p:nvPr/>
        </p:nvGrpSpPr>
        <p:grpSpPr>
          <a:xfrm>
            <a:off x="3486013" y="1151782"/>
            <a:ext cx="5175384" cy="4514220"/>
            <a:chOff x="0" y="510960"/>
            <a:chExt cx="5175384" cy="4514220"/>
          </a:xfrm>
        </p:grpSpPr>
        <p:sp>
          <p:nvSpPr>
            <p:cNvPr id="133" name="Google Shape;133;p5"/>
            <p:cNvSpPr/>
            <p:nvPr/>
          </p:nvSpPr>
          <p:spPr>
            <a:xfrm>
              <a:off x="0" y="510960"/>
              <a:ext cx="5175384" cy="2212470"/>
            </a:xfrm>
            <a:prstGeom prst="roundRect">
              <a:avLst>
                <a:gd name="adj" fmla="val 16667"/>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txBox="1"/>
            <p:nvPr/>
          </p:nvSpPr>
          <p:spPr>
            <a:xfrm>
              <a:off x="108004" y="618964"/>
              <a:ext cx="4959376" cy="1996462"/>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alibri"/>
                <a:buNone/>
              </a:pPr>
              <a:r>
                <a:rPr lang="en-US" sz="3100" b="0" i="0" u="none" strike="noStrike" cap="none">
                  <a:solidFill>
                    <a:schemeClr val="lt1"/>
                  </a:solidFill>
                  <a:latin typeface="Calibri"/>
                  <a:ea typeface="Calibri"/>
                  <a:cs typeface="Calibri"/>
                  <a:sym typeface="Calibri"/>
                </a:rPr>
                <a:t>- Presentation: Strategies to build an environment where feedback is encouraged and valued.</a:t>
              </a:r>
              <a:endParaRPr/>
            </a:p>
          </p:txBody>
        </p:sp>
        <p:sp>
          <p:nvSpPr>
            <p:cNvPr id="135" name="Google Shape;135;p5"/>
            <p:cNvSpPr/>
            <p:nvPr/>
          </p:nvSpPr>
          <p:spPr>
            <a:xfrm>
              <a:off x="0" y="2812710"/>
              <a:ext cx="5175384" cy="2212470"/>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txBox="1"/>
            <p:nvPr/>
          </p:nvSpPr>
          <p:spPr>
            <a:xfrm>
              <a:off x="108004" y="2920714"/>
              <a:ext cx="4959376" cy="1996462"/>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alibri"/>
                <a:buNone/>
              </a:pPr>
              <a:r>
                <a:rPr lang="en-US" sz="3100" b="0" i="0" u="none" strike="noStrike" cap="none" dirty="0">
                  <a:solidFill>
                    <a:schemeClr val="lt1"/>
                  </a:solidFill>
                  <a:latin typeface="Calibri"/>
                  <a:ea typeface="Calibri"/>
                  <a:cs typeface="Calibri"/>
                  <a:sym typeface="Calibri"/>
                </a:rPr>
                <a:t>- Case Study: Analysis of a department that successfully implemented open communication practices.</a:t>
              </a:r>
              <a:endParaRPr dirty="0"/>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1062</Words>
  <Application>Microsoft Office PowerPoint</Application>
  <PresentationFormat>On-screen Show (4:3)</PresentationFormat>
  <Paragraphs>83</Paragraphs>
  <Slides>21</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Enhancing Leadership Through Constructive Feedback</vt:lpstr>
      <vt:lpstr>Workshop Overview</vt:lpstr>
      <vt:lpstr>Workshop Objectives</vt:lpstr>
      <vt:lpstr>Introduction to the Role of Feedback in Leadership</vt:lpstr>
      <vt:lpstr>Why Feedback Matters</vt:lpstr>
      <vt:lpstr>Challenges to Receiving Feedback</vt:lpstr>
      <vt:lpstr>Practice </vt:lpstr>
      <vt:lpstr>Keys to Effective Feedback Engagement</vt:lpstr>
      <vt:lpstr>Creating a Culture of Open Communication</vt:lpstr>
      <vt:lpstr>Structure Feedback Mechanisms</vt:lpstr>
      <vt:lpstr>Practice Active Listening</vt:lpstr>
      <vt:lpstr>Example tough question</vt:lpstr>
      <vt:lpstr>Case Study Activity</vt:lpstr>
      <vt:lpstr>Case Study Activity</vt:lpstr>
      <vt:lpstr>Manage Emotional Responses</vt:lpstr>
      <vt:lpstr>Techniques for Soliciting Constructive Feedback</vt:lpstr>
      <vt:lpstr>Processing Feedback Objectively</vt:lpstr>
      <vt:lpstr>Responding to Feedback Without Defensiveness</vt:lpstr>
      <vt:lpstr>Implementing Feedback for Personal and Departmental Growth</vt:lpstr>
      <vt:lpstr>Key Insights from Literature and Online Resources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Leadership Through Constructive Feedback</dc:title>
  <cp:lastModifiedBy>John Shelley-Tremblay</cp:lastModifiedBy>
  <cp:revision>5</cp:revision>
  <dcterms:created xsi:type="dcterms:W3CDTF">2013-01-27T09:14:16Z</dcterms:created>
  <dcterms:modified xsi:type="dcterms:W3CDTF">2025-02-03T19:48:58Z</dcterms:modified>
</cp:coreProperties>
</file>