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00" r:id="rId1"/>
    <p:sldMasterId id="2147483699" r:id="rId2"/>
    <p:sldMasterId id="2147483703" r:id="rId3"/>
  </p:sldMasterIdLst>
  <p:notesMasterIdLst>
    <p:notesMasterId r:id="rId33"/>
  </p:notesMasterIdLst>
  <p:sldIdLst>
    <p:sldId id="275" r:id="rId4"/>
    <p:sldId id="331" r:id="rId5"/>
    <p:sldId id="366" r:id="rId6"/>
    <p:sldId id="376" r:id="rId7"/>
    <p:sldId id="411" r:id="rId8"/>
    <p:sldId id="337" r:id="rId9"/>
    <p:sldId id="377" r:id="rId10"/>
    <p:sldId id="352" r:id="rId11"/>
    <p:sldId id="356" r:id="rId12"/>
    <p:sldId id="368" r:id="rId13"/>
    <p:sldId id="354" r:id="rId14"/>
    <p:sldId id="353" r:id="rId15"/>
    <p:sldId id="374" r:id="rId16"/>
    <p:sldId id="382" r:id="rId17"/>
    <p:sldId id="385" r:id="rId18"/>
    <p:sldId id="355" r:id="rId19"/>
    <p:sldId id="365" r:id="rId20"/>
    <p:sldId id="394" r:id="rId21"/>
    <p:sldId id="397" r:id="rId22"/>
    <p:sldId id="370" r:id="rId24"/>
    <p:sldId id="409" r:id="rId25"/>
    <p:sldId id="402" r:id="rId26"/>
    <p:sldId id="403" r:id="rId27"/>
    <p:sldId id="404" r:id="rId28"/>
    <p:sldId id="407" r:id="rId29"/>
    <p:sldId id="405" r:id="rId30"/>
    <p:sldId id="406" r:id="rId31"/>
    <p:sldId id="41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755DC8-F874-4845-8B71-E390E9549451}">
          <p14:sldIdLst>
            <p14:sldId id="275"/>
            <p14:sldId id="331"/>
            <p14:sldId id="366"/>
            <p14:sldId id="376"/>
            <p14:sldId id="411"/>
            <p14:sldId id="337"/>
            <p14:sldId id="377"/>
            <p14:sldId id="352"/>
            <p14:sldId id="356"/>
            <p14:sldId id="368"/>
            <p14:sldId id="354"/>
            <p14:sldId id="353"/>
            <p14:sldId id="374"/>
            <p14:sldId id="382"/>
            <p14:sldId id="385"/>
            <p14:sldId id="355"/>
            <p14:sldId id="365"/>
            <p14:sldId id="394"/>
            <p14:sldId id="397"/>
            <p14:sldId id="340"/>
            <p14:sldId id="370"/>
            <p14:sldId id="409"/>
            <p14:sldId id="402"/>
            <p14:sldId id="403"/>
            <p14:sldId id="404"/>
            <p14:sldId id="407"/>
            <p14:sldId id="405"/>
            <p14:sldId id="406"/>
            <p14:sldId id="4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0E2D"/>
    <a:srgbClr val="4FA046"/>
    <a:srgbClr val="3C2716"/>
    <a:srgbClr val="CD0E2C"/>
    <a:srgbClr val="316094"/>
    <a:srgbClr val="D56D3C"/>
    <a:srgbClr val="A1BFE0"/>
    <a:srgbClr val="D56C3B"/>
    <a:srgbClr val="ECB51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48" autoAdjust="0"/>
    <p:restoredTop sz="69266" autoAdjust="0"/>
  </p:normalViewPr>
  <p:slideViewPr>
    <p:cSldViewPr snapToGrid="0" snapToObjects="1">
      <p:cViewPr varScale="1">
        <p:scale>
          <a:sx n="77" d="100"/>
          <a:sy n="77" d="100"/>
        </p:scale>
        <p:origin x="96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536"/>
    </p:cViewPr>
  </p:sorter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0.xml" Id="rId13" /><Relationship Type="http://schemas.openxmlformats.org/officeDocument/2006/relationships/slide" Target="slides/slide15.xml" Id="rId18" /><Relationship Type="http://schemas.openxmlformats.org/officeDocument/2006/relationships/slide" Target="slides/slide23.xml" Id="rId26" /><Relationship Type="http://schemas.openxmlformats.org/officeDocument/2006/relationships/slide" Target="slides/slide18.xml" Id="rId21" /><Relationship Type="http://schemas.openxmlformats.org/officeDocument/2006/relationships/presProps" Target="presProps.xml" Id="rId34" /><Relationship Type="http://schemas.openxmlformats.org/officeDocument/2006/relationships/slide" Target="slides/slide4.xml" Id="rId7" /><Relationship Type="http://schemas.openxmlformats.org/officeDocument/2006/relationships/slide" Target="slides/slide9.xml" Id="rId12" /><Relationship Type="http://schemas.openxmlformats.org/officeDocument/2006/relationships/slide" Target="slides/slide14.xml" Id="rId17" /><Relationship Type="http://schemas.openxmlformats.org/officeDocument/2006/relationships/slide" Target="slides/slide22.xml" Id="rId25" /><Relationship Type="http://schemas.openxmlformats.org/officeDocument/2006/relationships/notesMaster" Target="notesMasters/notesMaster1.xml" Id="rId33" /><Relationship Type="http://schemas.openxmlformats.org/officeDocument/2006/relationships/slideMaster" Target="slideMasters/slideMaster2.xml" Id="rId2" /><Relationship Type="http://schemas.openxmlformats.org/officeDocument/2006/relationships/slide" Target="slides/slide13.xml" Id="rId16" /><Relationship Type="http://schemas.openxmlformats.org/officeDocument/2006/relationships/slide" Target="slides/slide17.xml" Id="rId20" /><Relationship Type="http://schemas.openxmlformats.org/officeDocument/2006/relationships/slide" Target="slides/slide26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3.xml" Id="rId6" /><Relationship Type="http://schemas.openxmlformats.org/officeDocument/2006/relationships/slide" Target="slides/slide8.xml" Id="rId11" /><Relationship Type="http://schemas.openxmlformats.org/officeDocument/2006/relationships/slide" Target="slides/slide21.xml" Id="rId24" /><Relationship Type="http://schemas.openxmlformats.org/officeDocument/2006/relationships/slide" Target="slides/slide29.xml" Id="rId32" /><Relationship Type="http://schemas.openxmlformats.org/officeDocument/2006/relationships/tableStyles" Target="tableStyles.xml" Id="rId37" /><Relationship Type="http://schemas.openxmlformats.org/officeDocument/2006/relationships/slide" Target="slides/slide2.xml" Id="rId5" /><Relationship Type="http://schemas.openxmlformats.org/officeDocument/2006/relationships/slide" Target="slides/slide12.xml" Id="rId15" /><Relationship Type="http://schemas.openxmlformats.org/officeDocument/2006/relationships/slide" Target="slides/slide25.xml" Id="rId28" /><Relationship Type="http://schemas.openxmlformats.org/officeDocument/2006/relationships/theme" Target="theme/theme1.xml" Id="rId36" /><Relationship Type="http://schemas.openxmlformats.org/officeDocument/2006/relationships/slide" Target="slides/slide7.xml" Id="rId10" /><Relationship Type="http://schemas.openxmlformats.org/officeDocument/2006/relationships/slide" Target="slides/slide16.xml" Id="rId19" /><Relationship Type="http://schemas.openxmlformats.org/officeDocument/2006/relationships/slide" Target="slides/slide28.xml" Id="rId31" /><Relationship Type="http://schemas.openxmlformats.org/officeDocument/2006/relationships/slide" Target="slides/slide1.xml" Id="rId4" /><Relationship Type="http://schemas.openxmlformats.org/officeDocument/2006/relationships/slide" Target="slides/slide6.xml" Id="rId9" /><Relationship Type="http://schemas.openxmlformats.org/officeDocument/2006/relationships/slide" Target="slides/slide11.xml" Id="rId14" /><Relationship Type="http://schemas.openxmlformats.org/officeDocument/2006/relationships/slide" Target="slides/slide19.xml" Id="rId22" /><Relationship Type="http://schemas.openxmlformats.org/officeDocument/2006/relationships/slide" Target="slides/slide24.xml" Id="rId27" /><Relationship Type="http://schemas.openxmlformats.org/officeDocument/2006/relationships/slide" Target="slides/slide27.xml" Id="rId30" /><Relationship Type="http://schemas.openxmlformats.org/officeDocument/2006/relationships/viewProps" Target="viewProps.xml" Id="rId35" /><Relationship Type="http://schemas.openxmlformats.org/officeDocument/2006/relationships/slide" Target="slides/slide5.xml" Id="rId8" /><Relationship Type="http://schemas.openxmlformats.org/officeDocument/2006/relationships/slideMaster" Target="slideMasters/slideMaster3.xml" Id="rId3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7C292-526B-462E-9985-FF94FE23268D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214C6-2213-4BB0-AB26-59E7C6925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9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58470"/>
      </p:ext>
    </p:extLst>
  </p:cSld>
  <p:clrMapOvr>
    <a:masterClrMapping/>
  </p:clrMapOvr>
</p:notes>
</file>

<file path=ppt/notesSlides/notesSlide10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29438"/>
      </p:ext>
    </p:extLst>
  </p:cSld>
  <p:clrMapOvr>
    <a:masterClrMapping/>
  </p:clrMapOvr>
</p:notes>
</file>

<file path=ppt/notesSlides/notesSlide1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48391"/>
      </p:ext>
    </p:extLst>
  </p:cSld>
  <p:clrMapOvr>
    <a:masterClrMapping/>
  </p:clrMapOvr>
</p:notes>
</file>

<file path=ppt/notesSlides/notesSlide1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47305"/>
      </p:ext>
    </p:extLst>
  </p:cSld>
  <p:clrMapOvr>
    <a:masterClrMapping/>
  </p:clrMapOvr>
</p:notes>
</file>

<file path=ppt/notesSlides/notesSlide1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2097"/>
      </p:ext>
    </p:extLst>
  </p:cSld>
  <p:clrMapOvr>
    <a:masterClrMapping/>
  </p:clrMapOvr>
</p:notes>
</file>

<file path=ppt/notesSlides/notesSlide1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53246"/>
      </p:ext>
    </p:extLst>
  </p:cSld>
  <p:clrMapOvr>
    <a:masterClrMapping/>
  </p:clrMapOvr>
</p:notes>
</file>

<file path=ppt/notesSlides/notesSlide1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26638"/>
      </p:ext>
    </p:extLst>
  </p:cSld>
  <p:clrMapOvr>
    <a:masterClrMapping/>
  </p:clrMapOvr>
</p:notes>
</file>

<file path=ppt/notesSlides/notesSlide1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98066"/>
      </p:ext>
    </p:extLst>
  </p:cSld>
  <p:clrMapOvr>
    <a:masterClrMapping/>
  </p:clrMapOvr>
</p:notes>
</file>

<file path=ppt/notesSlides/notesSlide1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75553"/>
      </p:ext>
    </p:extLst>
  </p:cSld>
  <p:clrMapOvr>
    <a:masterClrMapping/>
  </p:clrMapOvr>
</p:notes>
</file>

<file path=ppt/notesSlides/notesSlide1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45401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2015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17697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60670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48981-55EC-03C2-D249-4F65D0887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1287F0-5D1B-7AA9-890D-CEA6826FDE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1DC2B-C978-D17F-CAB8-8E7B3CFCDB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9941"/>
      </p:ext>
    </p:extLst>
  </p:cSld>
  <p:clrMapOvr>
    <a:masterClrMapping/>
  </p:clrMapOvr>
</p:notes>
</file>

<file path=ppt/notesSlides/notesSlide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78048"/>
      </p:ext>
    </p:extLst>
  </p:cSld>
  <p:clrMapOvr>
    <a:masterClrMapping/>
  </p:clrMapOvr>
</p:notes>
</file>

<file path=ppt/notesSlides/notesSlide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67521"/>
      </p:ext>
    </p:extLst>
  </p:cSld>
  <p:clrMapOvr>
    <a:masterClrMapping/>
  </p:clrMapOvr>
</p:notes>
</file>

<file path=ppt/notesSlides/notesSlide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78793"/>
      </p:ext>
    </p:extLst>
  </p:cSld>
  <p:clrMapOvr>
    <a:masterClrMapping/>
  </p:clrMapOvr>
</p:notes>
</file>

<file path=ppt/notesSlides/notesSlide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214C6-2213-4BB0-AB26-59E7C6925E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7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Title Slide with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F4A396-9826-F689-F93E-2363EA6FC9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Picture 10" descr="Shape, arrow&#10;&#10;Description automatically generated">
            <a:extLst>
              <a:ext uri="{FF2B5EF4-FFF2-40B4-BE49-F238E27FC236}">
                <a16:creationId xmlns:a16="http://schemas.microsoft.com/office/drawing/2014/main" id="{F2028AF0-3419-45E1-8B35-D54A95FF05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23"/>
          <a:stretch/>
        </p:blipFill>
        <p:spPr>
          <a:xfrm>
            <a:off x="0" y="520629"/>
            <a:ext cx="4799331" cy="6337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ACB6F1-0B71-CD99-1603-0551D2FFB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749914" y="6242024"/>
            <a:ext cx="1757943" cy="37502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DF03EBE-B09B-4B2C-8B1B-611A49D18F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93576" y="1898081"/>
            <a:ext cx="9112624" cy="121267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4D8370A-1DB1-4954-8DEB-6F127A8A4B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93576" y="3132913"/>
            <a:ext cx="6453626" cy="248058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date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12CF919-77ED-43AD-A915-57A6D11037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82045" y="3604069"/>
            <a:ext cx="8224155" cy="101275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CB51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presenters: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76F4E4F-A1E6-425F-BC24-DD9E0E7D18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600" y="4688541"/>
            <a:ext cx="6705600" cy="137160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descriptive text: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DE4F60-B20F-4209-99DC-D1F20B9ABC82}"/>
              </a:ext>
            </a:extLst>
          </p:cNvPr>
          <p:cNvSpPr txBox="1"/>
          <p:nvPr userDrawn="1"/>
        </p:nvSpPr>
        <p:spPr>
          <a:xfrm>
            <a:off x="4704705" y="6331649"/>
            <a:ext cx="301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quarles.com</a:t>
            </a:r>
          </a:p>
        </p:txBody>
      </p:sp>
    </p:spTree>
    <p:extLst>
      <p:ext uri="{BB962C8B-B14F-4D97-AF65-F5344CB8AC3E}">
        <p14:creationId xmlns:p14="http://schemas.microsoft.com/office/powerpoint/2010/main" val="3242591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456E92-E67B-D83F-D2FF-D5347B722CF0}"/>
              </a:ext>
            </a:extLst>
          </p:cNvPr>
          <p:cNvSpPr/>
          <p:nvPr userDrawn="1"/>
        </p:nvSpPr>
        <p:spPr>
          <a:xfrm>
            <a:off x="0" y="-1"/>
            <a:ext cx="2606040" cy="607314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Shape, arrow&#10;&#10;Description automatically generated">
            <a:extLst>
              <a:ext uri="{FF2B5EF4-FFF2-40B4-BE49-F238E27FC236}">
                <a16:creationId xmlns:a16="http://schemas.microsoft.com/office/drawing/2014/main" id="{07CD27F5-5B2E-F314-8E64-500CAF41A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508" t="1683" r="26495"/>
          <a:stretch/>
        </p:blipFill>
        <p:spPr>
          <a:xfrm>
            <a:off x="0" y="-1"/>
            <a:ext cx="2606040" cy="60731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06ECAA-FBB8-7234-AF02-AFFBCB82A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75702"/>
            <a:ext cx="2452744" cy="10182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C800AFB-9C35-55C7-5C6C-8809F3B4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54215" y="1567543"/>
            <a:ext cx="8894885" cy="357437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A30EBDE-3BB2-40B7-A367-11559E68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112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Blue Bar with Content and Imag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32822A9-87E1-C30F-8734-E124A4CE3CC8}"/>
              </a:ext>
            </a:extLst>
          </p:cNvPr>
          <p:cNvSpPr/>
          <p:nvPr userDrawn="1"/>
        </p:nvSpPr>
        <p:spPr>
          <a:xfrm>
            <a:off x="0" y="0"/>
            <a:ext cx="2606040" cy="60731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EA568-79CA-B57D-76C7-ED8EE6B23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75701"/>
            <a:ext cx="2606040" cy="1913171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A479B9-2502-F9BF-326B-C8B3F2D4D2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06041" y="-5108"/>
            <a:ext cx="9585959" cy="60731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43DB1-6170-FA5F-0158-3A7D4E1189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13200" y="628650"/>
            <a:ext cx="7897813" cy="491712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ACA6083-7080-4E04-884F-14E7AB80E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78511"/>
      </p:ext>
    </p:extLst>
  </p:cSld>
  <p:clrMapOvr>
    <a:masterClrMapping/>
  </p:clrMapOvr>
</p:sldLayout>
</file>

<file path=ppt/slideLayouts/slideLayout1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D943B-8AF9-60D6-52A5-4FD50D4FB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DCBEA-27FB-B533-7FFB-AB84FAD1F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8A340-9125-408D-BAEA-0675ECD4C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973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51111"/>
      </p:ext>
    </p:extLst>
  </p:cSld>
  <p:clrMapOvr>
    <a:masterClrMapping/>
  </p:clrMapOvr>
</p:sldLayout>
</file>

<file path=ppt/slideLayouts/slideLayout1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90712"/>
      </p:ext>
    </p:extLst>
  </p:cSld>
  <p:clrMapOvr>
    <a:masterClrMapping/>
  </p:clrMapOvr>
</p:sldLayout>
</file>

<file path=ppt/slideLayouts/slideLayout1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27718"/>
      </p:ext>
    </p:extLst>
  </p:cSld>
  <p:clrMapOvr>
    <a:masterClrMapping/>
  </p:clrMapOvr>
</p:sldLayout>
</file>

<file path=ppt/slideLayouts/slideLayout1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0911"/>
      </p:ext>
    </p:extLst>
  </p:cSld>
  <p:clrMapOvr>
    <a:masterClrMapping/>
  </p:clrMapOvr>
</p:sldLayout>
</file>

<file path=ppt/slideLayouts/slideLayout1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66219"/>
      </p:ext>
    </p:extLst>
  </p:cSld>
  <p:clrMapOvr>
    <a:masterClrMapping/>
  </p:clrMapOvr>
</p:sldLayout>
</file>

<file path=ppt/slideLayouts/slideLayout1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61431"/>
      </p:ext>
    </p:extLst>
  </p:cSld>
  <p:clrMapOvr>
    <a:masterClrMapping/>
  </p:clrMapOvr>
</p:sldLayout>
</file>

<file path=ppt/slideLayouts/slideLayout1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07541"/>
      </p:ext>
    </p:extLst>
  </p:cSld>
  <p:clrMapOvr>
    <a:masterClrMapping/>
  </p:clrMapOvr>
</p:sldLayout>
</file>

<file path=ppt/slideLayouts/slideLayout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Title Slide with Gray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F4A396-9826-F689-F93E-2363EA6FC9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Shape, arrow&#10;&#10;Description automatically generated">
            <a:extLst>
              <a:ext uri="{FF2B5EF4-FFF2-40B4-BE49-F238E27FC236}">
                <a16:creationId xmlns:a16="http://schemas.microsoft.com/office/drawing/2014/main" id="{EB9E20C0-6D0E-4847-8450-D6BAEFDB5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24" r="-1"/>
          <a:stretch/>
        </p:blipFill>
        <p:spPr>
          <a:xfrm>
            <a:off x="0" y="520629"/>
            <a:ext cx="4799331" cy="63373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A21DDB-DF17-C41D-103E-B887806CF3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93576" y="1898081"/>
            <a:ext cx="9112624" cy="121267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62A5FA-8CDF-F342-7C5E-1FB0E2FC86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93576" y="3132913"/>
            <a:ext cx="6453626" cy="248058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date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9253A9A-AB86-7074-8BAC-BC27E3A604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82045" y="3604069"/>
            <a:ext cx="8224155" cy="101275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CB51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presenters: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53CB3C-5EEF-FB98-58D3-4DA3867B6D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749913" y="6242026"/>
            <a:ext cx="1757945" cy="3750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91C0E2-62B9-473A-91C9-B1CFD186B975}"/>
              </a:ext>
            </a:extLst>
          </p:cNvPr>
          <p:cNvSpPr txBox="1"/>
          <p:nvPr userDrawn="1"/>
        </p:nvSpPr>
        <p:spPr>
          <a:xfrm>
            <a:off x="4704705" y="6331649"/>
            <a:ext cx="301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quarles.com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50324561-3EA1-4C65-A780-AE235CEBFD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600" y="4688541"/>
            <a:ext cx="6705600" cy="137160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descriptive text:</a:t>
            </a:r>
          </a:p>
        </p:txBody>
      </p:sp>
    </p:spTree>
    <p:extLst>
      <p:ext uri="{BB962C8B-B14F-4D97-AF65-F5344CB8AC3E}">
        <p14:creationId xmlns:p14="http://schemas.microsoft.com/office/powerpoint/2010/main" val="2867237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04106"/>
      </p:ext>
    </p:extLst>
  </p:cSld>
  <p:clrMapOvr>
    <a:masterClrMapping/>
  </p:clrMapOvr>
</p:sldLayout>
</file>

<file path=ppt/slideLayouts/slideLayout2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0980"/>
      </p:ext>
    </p:extLst>
  </p:cSld>
  <p:clrMapOvr>
    <a:masterClrMapping/>
  </p:clrMapOvr>
</p:sldLayout>
</file>

<file path=ppt/slideLayouts/slideLayout2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69313"/>
      </p:ext>
    </p:extLst>
  </p:cSld>
  <p:clrMapOvr>
    <a:masterClrMapping/>
  </p:clrMapOvr>
</p:sldLayout>
</file>

<file path=ppt/slideLayouts/slideLayout2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74826"/>
      </p:ext>
    </p:extLst>
  </p:cSld>
  <p:clrMapOvr>
    <a:masterClrMapping/>
  </p:clrMapOvr>
</p:sldLayout>
</file>

<file path=ppt/slideLayouts/slideLayout2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2276713"/>
      </p:ext>
    </p:extLst>
  </p:cSld>
  <p:clrMapOvr>
    <a:masterClrMapping/>
  </p:clrMapOvr>
</p:sldLayout>
</file>

<file path=ppt/slideLayouts/slideLayout2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2398"/>
      </p:ext>
    </p:extLst>
  </p:cSld>
  <p:clrMapOvr>
    <a:masterClrMapping/>
  </p:clrMapOvr>
</p:sldLayout>
</file>

<file path=ppt/slideLayouts/slideLayout2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96500"/>
      </p:ext>
    </p:extLst>
  </p:cSld>
  <p:clrMapOvr>
    <a:masterClrMapping/>
  </p:clrMapOvr>
</p:sldLayout>
</file>

<file path=ppt/slideLayouts/slideLayout2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22287"/>
      </p:ext>
    </p:extLst>
  </p:cSld>
  <p:clrMapOvr>
    <a:masterClrMapping/>
  </p:clrMapOvr>
</p:sldLayout>
</file>

<file path=ppt/slideLayouts/slideLayout2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74650"/>
      </p:ext>
    </p:extLst>
  </p:cSld>
  <p:clrMapOvr>
    <a:masterClrMapping/>
  </p:clrMapOvr>
</p:sldLayout>
</file>

<file path=ppt/slideLayouts/slideLayout2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49511"/>
      </p:ext>
    </p:extLst>
  </p:cSld>
  <p:clrMapOvr>
    <a:masterClrMapping/>
  </p:clrMapOvr>
</p:sldLayout>
</file>

<file path=ppt/slideLayouts/slideLayout3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Title Slide with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CD4BD29-E0DF-9C53-6A5B-0A28FAE11D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CE6B4-7726-49FA-B9E0-F17D8B2F3585}"/>
              </a:ext>
            </a:extLst>
          </p:cNvPr>
          <p:cNvSpPr txBox="1"/>
          <p:nvPr userDrawn="1"/>
        </p:nvSpPr>
        <p:spPr>
          <a:xfrm>
            <a:off x="498865" y="6376391"/>
            <a:ext cx="301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quarles.com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264E23-4BA4-427A-8552-B436F3DDD1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4912" y="2703680"/>
            <a:ext cx="10923981" cy="553196"/>
          </a:xfrm>
        </p:spPr>
        <p:txBody>
          <a:bodyPr anchor="t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presentation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2D521CB-643E-4204-A182-0D6434C262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4912" y="3496612"/>
            <a:ext cx="10927393" cy="2480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date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FA25083-F60B-45A7-B17E-20D05C484A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913" y="3965051"/>
            <a:ext cx="5521088" cy="1023408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presenters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1600" dirty="0" err="1"/>
              <a:t>Firstname</a:t>
            </a:r>
            <a:r>
              <a:rPr lang="en-US" sz="1600" dirty="0"/>
              <a:t> </a:t>
            </a:r>
            <a:r>
              <a:rPr lang="en-US" sz="1600" dirty="0" err="1"/>
              <a:t>Lastname</a:t>
            </a:r>
            <a:r>
              <a:rPr lang="en-US" sz="1600" dirty="0"/>
              <a:t>, title, email address, phone number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1600" dirty="0" err="1"/>
              <a:t>Firstname</a:t>
            </a:r>
            <a:r>
              <a:rPr lang="en-US" sz="1600" dirty="0"/>
              <a:t> </a:t>
            </a:r>
            <a:r>
              <a:rPr lang="en-US" sz="1600" dirty="0" err="1"/>
              <a:t>Lastname</a:t>
            </a:r>
            <a:r>
              <a:rPr lang="en-US" sz="1600" dirty="0"/>
              <a:t>, title, email address, phone number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1600" dirty="0" err="1"/>
              <a:t>Firstname</a:t>
            </a:r>
            <a:r>
              <a:rPr lang="en-US" sz="1600" dirty="0"/>
              <a:t> </a:t>
            </a:r>
            <a:r>
              <a:rPr lang="en-US" sz="1600" dirty="0" err="1"/>
              <a:t>Lastname</a:t>
            </a:r>
            <a:r>
              <a:rPr lang="en-US" sz="1600" dirty="0"/>
              <a:t>, title, email address, phone number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5FBE921-FDBD-4C33-A9D9-56768A37B7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4912" y="5160476"/>
            <a:ext cx="9017323" cy="1215916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descriptive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3ADB5269-E0BB-4524-B4AE-41D056472A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28372" y="3962400"/>
            <a:ext cx="5164502" cy="102606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dirty="0"/>
              <a:t>Click to add presenters</a:t>
            </a:r>
            <a:endParaRPr lang="en-US" sz="1600" dirty="0"/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1600" dirty="0" err="1"/>
              <a:t>Firstname</a:t>
            </a:r>
            <a:r>
              <a:rPr lang="en-US" sz="1600" dirty="0"/>
              <a:t> </a:t>
            </a:r>
            <a:r>
              <a:rPr lang="en-US" sz="1600" dirty="0" err="1"/>
              <a:t>Lastname</a:t>
            </a:r>
            <a:r>
              <a:rPr lang="en-US" sz="1600" dirty="0"/>
              <a:t>, title, email address, phone number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1600" dirty="0" err="1"/>
              <a:t>Firstname</a:t>
            </a:r>
            <a:r>
              <a:rPr lang="en-US" sz="1600" dirty="0"/>
              <a:t> </a:t>
            </a:r>
            <a:r>
              <a:rPr lang="en-US" sz="1600" dirty="0" err="1"/>
              <a:t>Lastname</a:t>
            </a:r>
            <a:r>
              <a:rPr lang="en-US" sz="1600" dirty="0"/>
              <a:t>, title, email address, phone number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0"/>
              </a:spcBef>
            </a:pPr>
            <a:endParaRPr lang="en-US" dirty="0"/>
          </a:p>
          <a:p>
            <a:pPr lvl="0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443E55-E5AD-7E95-165C-F92EDF3770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749913" y="6242026"/>
            <a:ext cx="1757945" cy="37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452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1_Green Bar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32822A9-87E1-C30F-8734-E124A4CE3CC8}"/>
              </a:ext>
            </a:extLst>
          </p:cNvPr>
          <p:cNvSpPr/>
          <p:nvPr userDrawn="1"/>
        </p:nvSpPr>
        <p:spPr>
          <a:xfrm>
            <a:off x="0" y="0"/>
            <a:ext cx="2606040" cy="607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EA568-79CA-B57D-76C7-ED8EE6B23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75701"/>
            <a:ext cx="2606040" cy="1913171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43DB1-6170-FA5F-0158-3A7D4E1189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54215" y="541832"/>
            <a:ext cx="8956798" cy="500394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CD96B5B-9ABB-4133-AD68-A22283678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72328"/>
      </p:ext>
    </p:extLst>
  </p:cSld>
  <p:clrMapOvr>
    <a:masterClrMapping/>
  </p:clrMapOvr>
</p:sldLayout>
</file>

<file path=ppt/slideLayouts/slideLayout3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userDrawn="1">
  <p:cSld name="Title Slide with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F4A396-9826-F689-F93E-2363EA6FC9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Picture 10" descr="Shape, arrow&#10;&#10;Description automatically generated">
            <a:extLst>
              <a:ext uri="{FF2B5EF4-FFF2-40B4-BE49-F238E27FC236}">
                <a16:creationId xmlns:a16="http://schemas.microsoft.com/office/drawing/2014/main" id="{F2028AF0-3419-45E1-8B35-D54A95FF05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23"/>
          <a:stretch/>
        </p:blipFill>
        <p:spPr>
          <a:xfrm>
            <a:off x="0" y="520629"/>
            <a:ext cx="4799331" cy="6337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ACB6F1-0B71-CD99-1603-0551D2FFB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749914" y="6242024"/>
            <a:ext cx="1757943" cy="37502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DF03EBE-B09B-4B2C-8B1B-611A49D18F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93576" y="1898081"/>
            <a:ext cx="9112624" cy="121267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4D8370A-1DB1-4954-8DEB-6F127A8A4B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93576" y="3132913"/>
            <a:ext cx="6453626" cy="248058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date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12CF919-77ED-43AD-A915-57A6D11037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82045" y="3604069"/>
            <a:ext cx="8224155" cy="101275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CB51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presenters: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76F4E4F-A1E6-425F-BC24-DD9E0E7D18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600" y="4688541"/>
            <a:ext cx="6705600" cy="137160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descriptive text: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DE4F60-B20F-4209-99DC-D1F20B9ABC82}"/>
              </a:ext>
            </a:extLst>
          </p:cNvPr>
          <p:cNvSpPr txBox="1"/>
          <p:nvPr userDrawn="1"/>
        </p:nvSpPr>
        <p:spPr>
          <a:xfrm>
            <a:off x="4704705" y="6331649"/>
            <a:ext cx="301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quarles.com</a:t>
            </a:r>
          </a:p>
        </p:txBody>
      </p:sp>
    </p:spTree>
    <p:extLst>
      <p:ext uri="{BB962C8B-B14F-4D97-AF65-F5344CB8AC3E}">
        <p14:creationId xmlns:p14="http://schemas.microsoft.com/office/powerpoint/2010/main" val="9803361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A6FCFB0-40FD-D8AB-C75B-64787E528ED8}"/>
              </a:ext>
            </a:extLst>
          </p:cNvPr>
          <p:cNvSpPr/>
          <p:nvPr userDrawn="1"/>
        </p:nvSpPr>
        <p:spPr>
          <a:xfrm>
            <a:off x="0" y="0"/>
            <a:ext cx="2606040" cy="6073140"/>
          </a:xfrm>
          <a:prstGeom prst="rect">
            <a:avLst/>
          </a:prstGeom>
          <a:solidFill>
            <a:srgbClr val="CD0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F6924C-719D-13BC-4202-7205CF662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575701"/>
            <a:ext cx="2606041" cy="2033131"/>
          </a:xfrm>
        </p:spPr>
        <p:txBody>
          <a:bodyPr anchor="t">
            <a:normAutofit/>
          </a:bodyPr>
          <a:lstStyle>
            <a:lvl1pPr algn="ctr">
              <a:defRPr sz="1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2598FF-DD59-3F08-1D07-6E554610CE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06040" y="0"/>
            <a:ext cx="4415473" cy="292893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6A6A5D6-37E3-0E97-0841-66D6BD1C9B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06040" y="2944678"/>
            <a:ext cx="4415473" cy="290985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3F0D977-EC78-45F5-A32B-DA385F190A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34817" y="960443"/>
            <a:ext cx="4718304" cy="238093"/>
          </a:xfrm>
        </p:spPr>
        <p:txBody>
          <a:bodyPr>
            <a:normAutofit/>
          </a:bodyPr>
          <a:lstStyle>
            <a:lvl1pPr marL="0" indent="0">
              <a:buNone/>
              <a:defRPr sz="1150"/>
            </a:lvl1pPr>
          </a:lstStyle>
          <a:p>
            <a:pPr lvl="0"/>
            <a:r>
              <a:rPr lang="en-US" dirty="0"/>
              <a:t>Title 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6FDCC01-46FB-6806-DB45-60B277B31A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34818" y="1244579"/>
            <a:ext cx="4714282" cy="1483123"/>
          </a:xfrm>
        </p:spPr>
        <p:txBody>
          <a:bodyPr>
            <a:normAutofit/>
          </a:bodyPr>
          <a:lstStyle>
            <a:lvl1pPr marL="0" indent="0">
              <a:buNone/>
              <a:defRPr sz="11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727E200-AE01-5DB5-93F8-568A8C2506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34817" y="733071"/>
            <a:ext cx="4718304" cy="2380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John Doe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8C3D863F-9E75-660F-45B5-AAB11ADFD1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34817" y="3970929"/>
            <a:ext cx="4718304" cy="238093"/>
          </a:xfrm>
        </p:spPr>
        <p:txBody>
          <a:bodyPr>
            <a:normAutofit/>
          </a:bodyPr>
          <a:lstStyle>
            <a:lvl1pPr marL="0" indent="0">
              <a:buNone/>
              <a:defRPr sz="1150"/>
            </a:lvl1pPr>
          </a:lstStyle>
          <a:p>
            <a:pPr lvl="0"/>
            <a:r>
              <a:rPr lang="en-US" dirty="0"/>
              <a:t>Title 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43DF36CF-717C-3BC5-1122-4527EC8A871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134817" y="4255065"/>
            <a:ext cx="4718304" cy="1483123"/>
          </a:xfrm>
        </p:spPr>
        <p:txBody>
          <a:bodyPr>
            <a:normAutofit/>
          </a:bodyPr>
          <a:lstStyle>
            <a:lvl1pPr marL="0" indent="0">
              <a:buNone/>
              <a:defRPr sz="11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7791A12-0B65-4290-0F70-329B55F604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34817" y="3743557"/>
            <a:ext cx="4718304" cy="2380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John Doe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C303E9-80D3-40AD-AEFB-FA868904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2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Left Pictur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EA568-79CA-B57D-76C7-ED8EE6B23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15" y="541831"/>
            <a:ext cx="8956796" cy="586325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43DB1-6170-FA5F-0158-3A7D4E1189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54215" y="1282535"/>
            <a:ext cx="8956798" cy="426324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5FC1C7C-CE3E-E786-F007-63B2F9686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22485"/>
            <a:ext cx="2606040" cy="609304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6D9E4E-8722-4A2C-92B1-754BA25C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408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 userDrawn="1">
  <p:cSld name="1_Green Bar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32822A9-87E1-C30F-8734-E124A4CE3CC8}"/>
              </a:ext>
            </a:extLst>
          </p:cNvPr>
          <p:cNvSpPr/>
          <p:nvPr userDrawn="1"/>
        </p:nvSpPr>
        <p:spPr>
          <a:xfrm>
            <a:off x="0" y="0"/>
            <a:ext cx="2606040" cy="607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EA568-79CA-B57D-76C7-ED8EE6B23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75701"/>
            <a:ext cx="2606040" cy="1913171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43DB1-6170-FA5F-0158-3A7D4E1189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54215" y="541832"/>
            <a:ext cx="8956798" cy="500394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CD96B5B-9ABB-4133-AD68-A22283678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958246"/>
      </p:ext>
    </p:extLst>
  </p:cSld>
  <p:clrMapOvr>
    <a:masterClrMapping/>
  </p:clrMapOvr>
</p:sldLayout>
</file>

<file path=ppt/slideLayouts/slideLayout7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Green Bar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32822A9-87E1-C30F-8734-E124A4CE3CC8}"/>
              </a:ext>
            </a:extLst>
          </p:cNvPr>
          <p:cNvSpPr/>
          <p:nvPr userDrawn="1"/>
        </p:nvSpPr>
        <p:spPr>
          <a:xfrm>
            <a:off x="0" y="0"/>
            <a:ext cx="2606040" cy="6070600"/>
          </a:xfrm>
          <a:prstGeom prst="rect">
            <a:avLst/>
          </a:prstGeom>
          <a:solidFill>
            <a:srgbClr val="4FA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EA568-79CA-B57D-76C7-ED8EE6B23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75701"/>
            <a:ext cx="2606040" cy="1913171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43DB1-6170-FA5F-0158-3A7D4E1189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54215" y="541832"/>
            <a:ext cx="8956798" cy="500394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CD96B5B-9ABB-4133-AD68-A22283678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97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Red Bar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32822A9-87E1-C30F-8734-E124A4CE3CC8}"/>
              </a:ext>
            </a:extLst>
          </p:cNvPr>
          <p:cNvSpPr/>
          <p:nvPr userDrawn="1"/>
        </p:nvSpPr>
        <p:spPr>
          <a:xfrm>
            <a:off x="0" y="0"/>
            <a:ext cx="2606040" cy="607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EA568-79CA-B57D-76C7-ED8EE6B23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75702"/>
            <a:ext cx="2606040" cy="2385436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CDBFFD3-4DDD-F7BF-C539-7F58ACBB0B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91733" y="541832"/>
            <a:ext cx="4251960" cy="507474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23E29C3-A226-5C05-A163-E0AA47D9EC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54216" y="541832"/>
            <a:ext cx="4251960" cy="507474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C80132B-F2A9-4AEB-94C1-C0AECF589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29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Accloades Gray Bar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9">
            <a:extLst>
              <a:ext uri="{FF2B5EF4-FFF2-40B4-BE49-F238E27FC236}">
                <a16:creationId xmlns:a16="http://schemas.microsoft.com/office/drawing/2014/main" id="{C25DE9EF-F87C-46FB-3843-FD9FFB57A215}"/>
              </a:ext>
            </a:extLst>
          </p:cNvPr>
          <p:cNvSpPr txBox="1">
            <a:spLocks/>
          </p:cNvSpPr>
          <p:nvPr userDrawn="1"/>
        </p:nvSpPr>
        <p:spPr>
          <a:xfrm>
            <a:off x="3285233" y="646813"/>
            <a:ext cx="875030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b="1" spc="30" baseline="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520</a:t>
            </a: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DCDE6AB6-4FDC-903F-1F32-B67F777DF876}"/>
              </a:ext>
            </a:extLst>
          </p:cNvPr>
          <p:cNvSpPr txBox="1"/>
          <p:nvPr userDrawn="1"/>
        </p:nvSpPr>
        <p:spPr>
          <a:xfrm>
            <a:off x="3311867" y="1117358"/>
            <a:ext cx="676275" cy="19620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3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Attorneys</a:t>
            </a: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F785E3-9A52-E87C-93D3-CC7B88103C0A}"/>
              </a:ext>
            </a:extLst>
          </p:cNvPr>
          <p:cNvSpPr txBox="1"/>
          <p:nvPr userDrawn="1"/>
        </p:nvSpPr>
        <p:spPr>
          <a:xfrm>
            <a:off x="5265997" y="646813"/>
            <a:ext cx="5384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5" dirty="0">
                <a:solidFill>
                  <a:srgbClr val="D56D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600" b="1" spc="-25" dirty="0">
                <a:solidFill>
                  <a:srgbClr val="D56D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sz="3600" b="1" dirty="0">
              <a:solidFill>
                <a:srgbClr val="D56D3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8016954C-BF02-660F-3FB2-5ACFC4E6D7D4}"/>
              </a:ext>
            </a:extLst>
          </p:cNvPr>
          <p:cNvSpPr txBox="1"/>
          <p:nvPr userDrawn="1"/>
        </p:nvSpPr>
        <p:spPr>
          <a:xfrm>
            <a:off x="5265997" y="1132084"/>
            <a:ext cx="78168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0"/>
              </a:spcBef>
            </a:pPr>
            <a:r>
              <a:rPr sz="120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Offices</a:t>
            </a:r>
            <a:r>
              <a:rPr lang="en-US" sz="120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Nationwide</a:t>
            </a:r>
            <a:endParaRPr sz="1200" spc="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4C681645-B954-1346-B1F5-AC9FBAA3829C}"/>
              </a:ext>
            </a:extLst>
          </p:cNvPr>
          <p:cNvSpPr txBox="1"/>
          <p:nvPr userDrawn="1"/>
        </p:nvSpPr>
        <p:spPr>
          <a:xfrm>
            <a:off x="7219784" y="646813"/>
            <a:ext cx="1219834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310"/>
              </a:lnSpc>
              <a:spcBef>
                <a:spcPts val="100"/>
              </a:spcBef>
            </a:pPr>
            <a:r>
              <a:rPr sz="3600" b="1" spc="-2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#11</a:t>
            </a:r>
            <a:r>
              <a:rPr lang="en-US" sz="3600" b="1" spc="-2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sz="36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object 14">
            <a:extLst>
              <a:ext uri="{FF2B5EF4-FFF2-40B4-BE49-F238E27FC236}">
                <a16:creationId xmlns:a16="http://schemas.microsoft.com/office/drawing/2014/main" id="{074DD34A-71E4-FFDA-9181-2DD4500099EA}"/>
              </a:ext>
            </a:extLst>
          </p:cNvPr>
          <p:cNvSpPr txBox="1"/>
          <p:nvPr userDrawn="1"/>
        </p:nvSpPr>
        <p:spPr>
          <a:xfrm>
            <a:off x="9144350" y="684274"/>
            <a:ext cx="1539875" cy="527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300" b="1" spc="0" baseline="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sz="3300" b="1" spc="0" baseline="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6B184D0F-B40C-E19F-6473-8D9DB372C071}"/>
              </a:ext>
            </a:extLst>
          </p:cNvPr>
          <p:cNvSpPr txBox="1"/>
          <p:nvPr userDrawn="1"/>
        </p:nvSpPr>
        <p:spPr>
          <a:xfrm>
            <a:off x="9144350" y="1143709"/>
            <a:ext cx="12769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i="0" spc="-3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 Practices</a:t>
            </a:r>
            <a:endParaRPr sz="120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bject 24">
            <a:extLst>
              <a:ext uri="{FF2B5EF4-FFF2-40B4-BE49-F238E27FC236}">
                <a16:creationId xmlns:a16="http://schemas.microsoft.com/office/drawing/2014/main" id="{B350D793-4C82-70D3-C913-3B9ECE723FB7}"/>
              </a:ext>
            </a:extLst>
          </p:cNvPr>
          <p:cNvSpPr txBox="1"/>
          <p:nvPr userDrawn="1"/>
        </p:nvSpPr>
        <p:spPr>
          <a:xfrm>
            <a:off x="3325179" y="4464605"/>
            <a:ext cx="1203960" cy="6818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>
              <a:lnSpc>
                <a:spcPts val="2000"/>
              </a:lnSpc>
              <a:spcBef>
                <a:spcPts val="0"/>
              </a:spcBef>
            </a:pPr>
            <a:r>
              <a:rPr lang="en-US" sz="2200" b="1" spc="0" baseline="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Compass Award</a:t>
            </a:r>
          </a:p>
          <a:p>
            <a:pPr marL="0">
              <a:lnSpc>
                <a:spcPts val="1200"/>
              </a:lnSpc>
              <a:spcBef>
                <a:spcPts val="0"/>
              </a:spcBef>
            </a:pPr>
            <a:r>
              <a:rPr lang="en-US" sz="1200" i="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  <a:endParaRPr lang="en-US" sz="1200" b="1" spc="0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bject 25">
            <a:extLst>
              <a:ext uri="{FF2B5EF4-FFF2-40B4-BE49-F238E27FC236}">
                <a16:creationId xmlns:a16="http://schemas.microsoft.com/office/drawing/2014/main" id="{206C1CDE-13D4-7853-DEF0-55314AAE41AB}"/>
              </a:ext>
            </a:extLst>
          </p:cNvPr>
          <p:cNvSpPr txBox="1"/>
          <p:nvPr userDrawn="1"/>
        </p:nvSpPr>
        <p:spPr>
          <a:xfrm>
            <a:off x="3311867" y="4114648"/>
            <a:ext cx="1260475" cy="33560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0"/>
              </a:spcBef>
            </a:pPr>
            <a:r>
              <a:rPr lang="en-US"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Leadership Council on Legal Diversity</a:t>
            </a:r>
            <a:endParaRPr sz="1200" i="0" spc="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bject 29">
            <a:extLst>
              <a:ext uri="{FF2B5EF4-FFF2-40B4-BE49-F238E27FC236}">
                <a16:creationId xmlns:a16="http://schemas.microsoft.com/office/drawing/2014/main" id="{9DA250A1-8A42-4B40-904E-C24D42C0BE0C}"/>
              </a:ext>
            </a:extLst>
          </p:cNvPr>
          <p:cNvSpPr txBox="1"/>
          <p:nvPr userDrawn="1"/>
        </p:nvSpPr>
        <p:spPr>
          <a:xfrm>
            <a:off x="9144350" y="4140404"/>
            <a:ext cx="1465580" cy="8883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Mother Magazine's</a:t>
            </a:r>
          </a:p>
          <a:p>
            <a:pPr marL="12700">
              <a:lnSpc>
                <a:spcPts val="2000"/>
              </a:lnSpc>
              <a:spcBef>
                <a:spcPts val="0"/>
              </a:spcBef>
            </a:pPr>
            <a:r>
              <a:rPr lang="en-US" sz="2000" b="1" i="0" spc="30" baseline="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Hall of Fame</a:t>
            </a:r>
            <a:endParaRPr sz="2000" b="1" i="0" spc="30" baseline="0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ts val="1200"/>
              </a:lnSpc>
              <a:spcBef>
                <a:spcPts val="0"/>
              </a:spcBef>
            </a:pPr>
            <a:r>
              <a:rPr lang="en-US"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Years as a Best Law Firm For Women</a:t>
            </a:r>
            <a:endParaRPr sz="1200" i="0" spc="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34E6C816-1C53-790F-EEDD-069C837D3CA9}"/>
              </a:ext>
            </a:extLst>
          </p:cNvPr>
          <p:cNvSpPr/>
          <p:nvPr/>
        </p:nvSpPr>
        <p:spPr>
          <a:xfrm>
            <a:off x="6902017" y="380246"/>
            <a:ext cx="0" cy="5368703"/>
          </a:xfrm>
          <a:custGeom>
            <a:avLst/>
            <a:gdLst/>
            <a:ahLst/>
            <a:cxnLst/>
            <a:rect l="l" t="t" r="r" b="b"/>
            <a:pathLst>
              <a:path h="4598035">
                <a:moveTo>
                  <a:pt x="0" y="0"/>
                </a:moveTo>
                <a:lnTo>
                  <a:pt x="0" y="4597958"/>
                </a:lnTo>
              </a:path>
            </a:pathLst>
          </a:custGeom>
          <a:ln w="13843">
            <a:solidFill>
              <a:srgbClr val="C0C2C4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2">
            <a:extLst>
              <a:ext uri="{FF2B5EF4-FFF2-40B4-BE49-F238E27FC236}">
                <a16:creationId xmlns:a16="http://schemas.microsoft.com/office/drawing/2014/main" id="{BC0BB759-EABB-AA76-3B6C-5D016C13CF24}"/>
              </a:ext>
            </a:extLst>
          </p:cNvPr>
          <p:cNvSpPr/>
          <p:nvPr/>
        </p:nvSpPr>
        <p:spPr>
          <a:xfrm>
            <a:off x="4954208" y="380246"/>
            <a:ext cx="0" cy="5368703"/>
          </a:xfrm>
          <a:custGeom>
            <a:avLst/>
            <a:gdLst/>
            <a:ahLst/>
            <a:cxnLst/>
            <a:rect l="l" t="t" r="r" b="b"/>
            <a:pathLst>
              <a:path h="4598035">
                <a:moveTo>
                  <a:pt x="0" y="0"/>
                </a:moveTo>
                <a:lnTo>
                  <a:pt x="0" y="4597958"/>
                </a:lnTo>
              </a:path>
            </a:pathLst>
          </a:custGeom>
          <a:ln w="13843">
            <a:solidFill>
              <a:srgbClr val="C0C2C4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3">
            <a:extLst>
              <a:ext uri="{FF2B5EF4-FFF2-40B4-BE49-F238E27FC236}">
                <a16:creationId xmlns:a16="http://schemas.microsoft.com/office/drawing/2014/main" id="{E702A74A-4BD0-D305-C4DC-A37C9C3C9271}"/>
              </a:ext>
            </a:extLst>
          </p:cNvPr>
          <p:cNvSpPr/>
          <p:nvPr/>
        </p:nvSpPr>
        <p:spPr>
          <a:xfrm>
            <a:off x="8835977" y="380246"/>
            <a:ext cx="0" cy="5368703"/>
          </a:xfrm>
          <a:custGeom>
            <a:avLst/>
            <a:gdLst/>
            <a:ahLst/>
            <a:cxnLst/>
            <a:rect l="l" t="t" r="r" b="b"/>
            <a:pathLst>
              <a:path h="4598035">
                <a:moveTo>
                  <a:pt x="0" y="0"/>
                </a:moveTo>
                <a:lnTo>
                  <a:pt x="0" y="4597958"/>
                </a:lnTo>
              </a:path>
            </a:pathLst>
          </a:custGeom>
          <a:ln w="13843">
            <a:solidFill>
              <a:srgbClr val="C0C2C4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DDB7F8F-E169-739F-3768-2B6C1BBE9826}"/>
              </a:ext>
            </a:extLst>
          </p:cNvPr>
          <p:cNvSpPr/>
          <p:nvPr userDrawn="1"/>
        </p:nvSpPr>
        <p:spPr>
          <a:xfrm>
            <a:off x="0" y="0"/>
            <a:ext cx="2603351" cy="6070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F6F3BCBC-F5A2-A446-0619-5C75D13161B2}"/>
              </a:ext>
            </a:extLst>
          </p:cNvPr>
          <p:cNvSpPr txBox="1">
            <a:spLocks/>
          </p:cNvSpPr>
          <p:nvPr userDrawn="1"/>
        </p:nvSpPr>
        <p:spPr>
          <a:xfrm>
            <a:off x="0" y="2423430"/>
            <a:ext cx="2603352" cy="9192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4200" dirty="0">
                <a:latin typeface="+mn-lt"/>
                <a:cs typeface="Calibri" panose="020F0502020204030204" pitchFamily="34" charset="0"/>
              </a:rPr>
              <a:t>All in.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9E2FF5-4100-B9D8-AD01-B7C2D5515D13}"/>
              </a:ext>
            </a:extLst>
          </p:cNvPr>
          <p:cNvSpPr txBox="1"/>
          <p:nvPr userDrawn="1"/>
        </p:nvSpPr>
        <p:spPr>
          <a:xfrm>
            <a:off x="7137516" y="1110385"/>
            <a:ext cx="1470596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1430"/>
              </a:lnSpc>
            </a:pPr>
            <a:r>
              <a:rPr lang="en-US" sz="1200" i="1" spc="-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 Law</a:t>
            </a:r>
            <a:r>
              <a:rPr lang="en-US" sz="1200" i="1" spc="-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i="1" spc="-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</a:t>
            </a:r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9ECB2B80-B875-4223-8426-45283A851B8E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object 10">
            <a:extLst>
              <a:ext uri="{FF2B5EF4-FFF2-40B4-BE49-F238E27FC236}">
                <a16:creationId xmlns:a16="http://schemas.microsoft.com/office/drawing/2014/main" id="{ED19D703-F044-4AFC-9C68-5494AA033A4B}"/>
              </a:ext>
            </a:extLst>
          </p:cNvPr>
          <p:cNvSpPr txBox="1"/>
          <p:nvPr userDrawn="1"/>
        </p:nvSpPr>
        <p:spPr>
          <a:xfrm>
            <a:off x="3304707" y="596088"/>
            <a:ext cx="855556" cy="1808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110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Approximately</a:t>
            </a:r>
            <a:endParaRPr sz="1100" spc="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bject 16">
            <a:extLst>
              <a:ext uri="{FF2B5EF4-FFF2-40B4-BE49-F238E27FC236}">
                <a16:creationId xmlns:a16="http://schemas.microsoft.com/office/drawing/2014/main" id="{655A0130-ECCC-4729-9C2C-DADCD70D5D4E}"/>
              </a:ext>
            </a:extLst>
          </p:cNvPr>
          <p:cNvSpPr txBox="1"/>
          <p:nvPr userDrawn="1"/>
        </p:nvSpPr>
        <p:spPr>
          <a:xfrm>
            <a:off x="7229806" y="2160869"/>
            <a:ext cx="6203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b="1" spc="-25" dirty="0">
                <a:solidFill>
                  <a:srgbClr val="D56D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  <a:endParaRPr sz="3600" b="1" dirty="0">
              <a:solidFill>
                <a:srgbClr val="D56D3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object 17">
            <a:extLst>
              <a:ext uri="{FF2B5EF4-FFF2-40B4-BE49-F238E27FC236}">
                <a16:creationId xmlns:a16="http://schemas.microsoft.com/office/drawing/2014/main" id="{D90D3A2B-1171-45F8-849F-D487E8072D79}"/>
              </a:ext>
            </a:extLst>
          </p:cNvPr>
          <p:cNvSpPr txBox="1"/>
          <p:nvPr userDrawn="1"/>
        </p:nvSpPr>
        <p:spPr>
          <a:xfrm>
            <a:off x="7229806" y="2646139"/>
            <a:ext cx="13783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0"/>
              </a:spcBef>
            </a:pPr>
            <a:r>
              <a:rPr sz="1200" spc="3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Attorneys</a:t>
            </a:r>
            <a:r>
              <a:rPr sz="120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Recognized </a:t>
            </a:r>
            <a:r>
              <a:rPr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sz="1200" i="1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Chambers</a:t>
            </a:r>
            <a:r>
              <a:rPr lang="en-US" sz="1200" i="1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USA</a:t>
            </a:r>
            <a:endParaRPr sz="1200" spc="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object 28">
            <a:extLst>
              <a:ext uri="{FF2B5EF4-FFF2-40B4-BE49-F238E27FC236}">
                <a16:creationId xmlns:a16="http://schemas.microsoft.com/office/drawing/2014/main" id="{BC892C5C-9BB4-4C61-A599-59CA2ABB8C41}"/>
              </a:ext>
            </a:extLst>
          </p:cNvPr>
          <p:cNvSpPr txBox="1"/>
          <p:nvPr userDrawn="1"/>
        </p:nvSpPr>
        <p:spPr>
          <a:xfrm>
            <a:off x="3294111" y="2317984"/>
            <a:ext cx="1446357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500" b="1" i="0" spc="-30" dirty="0">
                <a:solidFill>
                  <a:srgbClr val="4FA0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Mansfield Rule</a:t>
            </a:r>
            <a:r>
              <a:rPr lang="en-US" sz="1400" b="0" i="0" spc="-3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™</a:t>
            </a:r>
            <a:endParaRPr sz="1400" b="0" i="0" baseline="30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ts val="1200"/>
              </a:lnSpc>
              <a:spcBef>
                <a:spcPts val="0"/>
              </a:spcBef>
            </a:pPr>
            <a:r>
              <a:rPr lang="en-US" sz="1100" i="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Certified </a:t>
            </a:r>
            <a:r>
              <a:rPr lang="en-US" sz="1100" i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en-US" sz="1100" i="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2022</a:t>
            </a:r>
            <a:endParaRPr sz="110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object 18">
            <a:extLst>
              <a:ext uri="{FF2B5EF4-FFF2-40B4-BE49-F238E27FC236}">
                <a16:creationId xmlns:a16="http://schemas.microsoft.com/office/drawing/2014/main" id="{272D1D28-97EE-4F53-B9D4-21EED5513EA2}"/>
              </a:ext>
            </a:extLst>
          </p:cNvPr>
          <p:cNvSpPr txBox="1"/>
          <p:nvPr userDrawn="1"/>
        </p:nvSpPr>
        <p:spPr>
          <a:xfrm>
            <a:off x="7218938" y="4131733"/>
            <a:ext cx="1456690" cy="11441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900"/>
              </a:lnSpc>
              <a:spcBef>
                <a:spcPts val="0"/>
              </a:spcBef>
            </a:pPr>
            <a:r>
              <a:rPr sz="2000" b="1" spc="-2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Best</a:t>
            </a:r>
            <a:endParaRPr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ts val="1900"/>
              </a:lnSpc>
              <a:spcBef>
                <a:spcPts val="0"/>
              </a:spcBef>
            </a:pPr>
            <a:r>
              <a:rPr sz="2000" b="1" spc="-4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Law</a:t>
            </a:r>
            <a:r>
              <a:rPr sz="2000" b="1" spc="-14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35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Firm</a:t>
            </a:r>
            <a:r>
              <a:rPr lang="en-US" sz="2000" b="1" spc="-35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Female Attorneys</a:t>
            </a:r>
            <a:endParaRPr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ts val="1200"/>
              </a:lnSpc>
              <a:spcBef>
                <a:spcPts val="0"/>
              </a:spcBef>
            </a:pPr>
            <a:r>
              <a:rPr sz="1200" i="0" spc="-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sz="1200" i="1" spc="-6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i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Law360</a:t>
            </a:r>
            <a:endParaRPr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object 22">
            <a:extLst>
              <a:ext uri="{FF2B5EF4-FFF2-40B4-BE49-F238E27FC236}">
                <a16:creationId xmlns:a16="http://schemas.microsoft.com/office/drawing/2014/main" id="{7C61354E-B088-404E-8AAF-B09649768C60}"/>
              </a:ext>
            </a:extLst>
          </p:cNvPr>
          <p:cNvSpPr txBox="1"/>
          <p:nvPr userDrawn="1"/>
        </p:nvSpPr>
        <p:spPr>
          <a:xfrm>
            <a:off x="5262419" y="2155109"/>
            <a:ext cx="7804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b="1" spc="0" baseline="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154</a:t>
            </a:r>
            <a:endParaRPr sz="3600" b="1" spc="0" baseline="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object 23">
            <a:extLst>
              <a:ext uri="{FF2B5EF4-FFF2-40B4-BE49-F238E27FC236}">
                <a16:creationId xmlns:a16="http://schemas.microsoft.com/office/drawing/2014/main" id="{04A65B4A-CA33-4EDC-9C20-92679CE5655B}"/>
              </a:ext>
            </a:extLst>
          </p:cNvPr>
          <p:cNvSpPr txBox="1"/>
          <p:nvPr userDrawn="1"/>
        </p:nvSpPr>
        <p:spPr>
          <a:xfrm>
            <a:off x="5292563" y="2643151"/>
            <a:ext cx="1282065" cy="48756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0"/>
              </a:spcBef>
            </a:pPr>
            <a:r>
              <a:rPr sz="1200" i="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Attorneys</a:t>
            </a:r>
            <a:r>
              <a:rPr lang="en-US" sz="1200" i="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selected to</a:t>
            </a:r>
            <a:r>
              <a:rPr lang="en-US" sz="1200" i="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i="0" spc="-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en-US" sz="1200" i="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i="1" spc="-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1200" i="1" spc="-7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i="1" spc="-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Best</a:t>
            </a:r>
            <a:r>
              <a:rPr lang="en-US" sz="1200" i="1" spc="-6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i="1" spc="-4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Lawyers </a:t>
            </a:r>
            <a:r>
              <a:rPr lang="en-US" sz="1200" i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America</a:t>
            </a:r>
            <a:r>
              <a:rPr lang="en-US" sz="1200" i="1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®</a:t>
            </a:r>
            <a:endParaRPr lang="en-US" sz="12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bject 19">
            <a:extLst>
              <a:ext uri="{FF2B5EF4-FFF2-40B4-BE49-F238E27FC236}">
                <a16:creationId xmlns:a16="http://schemas.microsoft.com/office/drawing/2014/main" id="{60024841-4868-4C5F-B74E-10CE062950BA}"/>
              </a:ext>
            </a:extLst>
          </p:cNvPr>
          <p:cNvSpPr txBox="1"/>
          <p:nvPr userDrawn="1"/>
        </p:nvSpPr>
        <p:spPr>
          <a:xfrm>
            <a:off x="9143180" y="2161014"/>
            <a:ext cx="107626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b="1" spc="-25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sz="36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bject 20">
            <a:extLst>
              <a:ext uri="{FF2B5EF4-FFF2-40B4-BE49-F238E27FC236}">
                <a16:creationId xmlns:a16="http://schemas.microsoft.com/office/drawing/2014/main" id="{AB609854-9C51-4777-A404-5E1863FF0459}"/>
              </a:ext>
            </a:extLst>
          </p:cNvPr>
          <p:cNvSpPr txBox="1"/>
          <p:nvPr userDrawn="1"/>
        </p:nvSpPr>
        <p:spPr>
          <a:xfrm>
            <a:off x="9143179" y="2646286"/>
            <a:ext cx="163457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Practice Areas</a:t>
            </a:r>
          </a:p>
          <a:p>
            <a:pPr marL="12700" marR="508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Ranked Tier 1-National</a:t>
            </a:r>
          </a:p>
          <a:p>
            <a:pPr marL="12700" marR="508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2023 </a:t>
            </a:r>
            <a:r>
              <a:rPr lang="en-US" sz="1200" i="1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U.S. News-Best Lawyers® </a:t>
            </a:r>
            <a:r>
              <a:rPr lang="en-US"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U.S. News Media Group</a:t>
            </a:r>
          </a:p>
          <a:p>
            <a:pPr marL="1270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endParaRPr lang="en-US" sz="1100" i="0" spc="0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bject 24">
            <a:extLst>
              <a:ext uri="{FF2B5EF4-FFF2-40B4-BE49-F238E27FC236}">
                <a16:creationId xmlns:a16="http://schemas.microsoft.com/office/drawing/2014/main" id="{342B2E02-FD6C-44F7-B5E8-DD305E86908C}"/>
              </a:ext>
            </a:extLst>
          </p:cNvPr>
          <p:cNvSpPr txBox="1"/>
          <p:nvPr userDrawn="1"/>
        </p:nvSpPr>
        <p:spPr>
          <a:xfrm>
            <a:off x="5257051" y="4019849"/>
            <a:ext cx="12039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0" baseline="0" dirty="0">
                <a:solidFill>
                  <a:srgbClr val="D56D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D4EA2BFB-AEC9-4944-B8D9-205586192488}"/>
              </a:ext>
            </a:extLst>
          </p:cNvPr>
          <p:cNvSpPr txBox="1"/>
          <p:nvPr userDrawn="1"/>
        </p:nvSpPr>
        <p:spPr>
          <a:xfrm>
            <a:off x="5284347" y="4486266"/>
            <a:ext cx="1260475" cy="79508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0"/>
              </a:spcBef>
            </a:pPr>
            <a:r>
              <a:rPr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Rating</a:t>
            </a:r>
          </a:p>
          <a:p>
            <a:pPr marL="12700" marR="5080" algn="l">
              <a:lnSpc>
                <a:spcPts val="1200"/>
              </a:lnSpc>
              <a:spcBef>
                <a:spcPts val="0"/>
              </a:spcBef>
            </a:pPr>
            <a:r>
              <a:rPr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en-US"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sz="120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Human Rights Campaign’s Annual Corporate Equality Index</a:t>
            </a:r>
          </a:p>
        </p:txBody>
      </p:sp>
    </p:spTree>
    <p:extLst>
      <p:ext uri="{BB962C8B-B14F-4D97-AF65-F5344CB8AC3E}">
        <p14:creationId xmlns:p14="http://schemas.microsoft.com/office/powerpoint/2010/main" val="3496173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image" Target="../media/image6.png"/></Relationships>
</file>

<file path=ppt/slideMasters/slideMaster1.xml><?xml version="1.0" encoding="utf-8"?>
<p:sldMaster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42BD9C3-2592-5256-9449-2AA9766E03E6}"/>
              </a:ext>
            </a:extLst>
          </p:cNvPr>
          <p:cNvSpPr/>
          <p:nvPr userDrawn="1"/>
        </p:nvSpPr>
        <p:spPr>
          <a:xfrm>
            <a:off x="0" y="0"/>
            <a:ext cx="12192000" cy="6072766"/>
          </a:xfrm>
          <a:prstGeom prst="rect">
            <a:avLst/>
          </a:prstGeom>
          <a:gradFill>
            <a:gsLst>
              <a:gs pos="72000">
                <a:schemeClr val="accent1">
                  <a:lumMod val="0"/>
                  <a:lumOff val="100000"/>
                  <a:alpha val="0"/>
                </a:schemeClr>
              </a:gs>
              <a:gs pos="100000">
                <a:schemeClr val="bg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B2D98-59C8-A869-0DFC-CFF330B35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513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7C895-616C-3E68-BCD0-95380D383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4200" y="13379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46F153A2-7353-E356-2E64-2A9F2A597B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49630" y="6310034"/>
            <a:ext cx="1500340" cy="320073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E2DF3CF-5C23-488B-A82C-FBBF76915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200" y="6478185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64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70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>
          <a:solidFill>
            <a:schemeClr val="accent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74F874-B8B5-847C-6727-E216D7C55E03}"/>
              </a:ext>
            </a:extLst>
          </p:cNvPr>
          <p:cNvSpPr/>
          <p:nvPr userDrawn="1"/>
        </p:nvSpPr>
        <p:spPr>
          <a:xfrm>
            <a:off x="0" y="0"/>
            <a:ext cx="12192000" cy="6072766"/>
          </a:xfrm>
          <a:prstGeom prst="rect">
            <a:avLst/>
          </a:prstGeom>
          <a:gradFill>
            <a:gsLst>
              <a:gs pos="72000">
                <a:schemeClr val="accent1">
                  <a:lumMod val="0"/>
                  <a:lumOff val="100000"/>
                  <a:alpha val="0"/>
                </a:schemeClr>
              </a:gs>
              <a:gs pos="100000">
                <a:schemeClr val="bg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B2D98-59C8-A869-0DFC-CFF330B35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513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7C895-616C-3E68-BCD0-95380D383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4200" y="13379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E2DF3CF-5C23-488B-A82C-FBBF76915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200" y="6241514"/>
            <a:ext cx="1600041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CF9333F-F5CD-5B4D-92C2-63D22F1D3F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B555AD0B-42F7-9B84-348E-C9EF33A52D8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349630" y="6310034"/>
            <a:ext cx="1500340" cy="32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4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  <p:sldLayoutId id="2147483692" r:id="rId3"/>
    <p:sldLayoutId id="2147483695" r:id="rId4"/>
    <p:sldLayoutId id="2147483693" r:id="rId5"/>
    <p:sldLayoutId id="2147483691" r:id="rId6"/>
    <p:sldLayoutId id="2147483694" r:id="rId7"/>
    <p:sldLayoutId id="2147483696" r:id="rId8"/>
    <p:sldLayoutId id="2147483702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>
          <a:solidFill>
            <a:schemeClr val="accent1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79CA287-10AA-4D03-A249-B49F5B26FD58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8147E-5F28-4AEA-830D-334787829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78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9A8D534C-0A41-AB7E-C48F-230A7F235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8893" y="2100784"/>
            <a:ext cx="8224155" cy="1617594"/>
          </a:xfrm>
        </p:spPr>
        <p:txBody>
          <a:bodyPr>
            <a:normAutofit fontScale="90000"/>
          </a:bodyPr>
          <a:lstStyle/>
          <a:p>
            <a:r>
              <a:rPr lang="en-US" dirty="0"/>
              <a:t>The Supreme Court’s </a:t>
            </a:r>
            <a:r>
              <a:rPr lang="en-US" i="1" dirty="0"/>
              <a:t>Harvard</a:t>
            </a:r>
            <a:r>
              <a:rPr lang="en-US" dirty="0"/>
              <a:t> Decision and Executive Orders:  The Impact on Higher Education</a:t>
            </a:r>
            <a:br>
              <a:rPr lang="en-US" dirty="0"/>
            </a:br>
            <a:endParaRPr lang="en-US" sz="3800" dirty="0"/>
          </a:p>
        </p:txBody>
      </p:sp>
      <p:sp>
        <p:nvSpPr>
          <p:cNvPr id="7" name="Text Placeholder 6" descr="" title="">
            <a:extLst>
              <a:ext uri="{FF2B5EF4-FFF2-40B4-BE49-F238E27FC236}">
                <a16:creationId xmlns:a16="http://schemas.microsoft.com/office/drawing/2014/main" id="{1F217B9E-9280-2F54-E5AB-541BC678A9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99495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" title="">
            <a:extLst>
              <a:ext uri="{FF2B5EF4-FFF2-40B4-BE49-F238E27FC236}">
                <a16:creationId xmlns:a16="http://schemas.microsoft.com/office/drawing/2014/main" id="{A4AE0577-8A71-AA30-E708-597588BF6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053885"/>
          </a:xfrm>
          <a:solidFill>
            <a:schemeClr val="accent1">
              <a:lumMod val="50000"/>
            </a:schemeClr>
          </a:solidFill>
        </p:spPr>
        <p:txBody>
          <a:bodyPr anchor="ctr">
            <a:normAutofit/>
          </a:bodyPr>
          <a:lstStyle/>
          <a:p>
            <a:pPr marL="457200" lvl="1" indent="0" algn="ctr">
              <a:buNone/>
            </a:pPr>
            <a:endParaRPr lang="en-US" sz="4000" b="1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b="1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b="1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b="1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b="1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r>
              <a:rPr lang="en-US" sz="4000" b="1" i="1" dirty="0">
                <a:solidFill>
                  <a:schemeClr val="bg1"/>
                </a:solidFill>
              </a:rPr>
              <a:t>“Harvard and UNC admissions programs cannot be reconciled with the guarantees of the Equal Protection Clause.”</a:t>
            </a:r>
            <a:endParaRPr lang="en-US" sz="4000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i="1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endParaRPr lang="en-US" sz="4000" i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975C5D58-B509-141D-98A8-98791BC3D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866886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 descr="" title="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" title="">
            <a:extLst>
              <a:ext uri="{FF2B5EF4-FFF2-40B4-BE49-F238E27FC236}">
                <a16:creationId xmlns:a16="http://schemas.microsoft.com/office/drawing/2014/main" id="{F6B2F999-3CD8-DA96-D286-7439E00D43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2358A398-3A5A-556B-8089-4E63B0FD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7CF9333F-F5CD-5B4D-92C2-63D22F1D3F41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>
                <a:spcAft>
                  <a:spcPts val="600"/>
                </a:spcAft>
                <a:defRPr/>
              </a:pPr>
              <a:t>11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Title 1" descr="" title="">
            <a:extLst>
              <a:ext uri="{FF2B5EF4-FFF2-40B4-BE49-F238E27FC236}">
                <a16:creationId xmlns:a16="http://schemas.microsoft.com/office/drawing/2014/main" id="{29A5F691-2DFE-1A53-9D2D-75D052C5D979}"/>
              </a:ext>
            </a:extLst>
          </p:cNvPr>
          <p:cNvSpPr txBox="1">
            <a:spLocks/>
          </p:cNvSpPr>
          <p:nvPr/>
        </p:nvSpPr>
        <p:spPr>
          <a:xfrm>
            <a:off x="626955" y="3566160"/>
            <a:ext cx="10938089" cy="1984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>
                <a:solidFill>
                  <a:schemeClr val="accent1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sz="4000" dirty="0"/>
              <a:t>“</a:t>
            </a:r>
            <a:r>
              <a:rPr lang="en-US" sz="4000" b="1" dirty="0"/>
              <a:t>nothing in this opinion should be construed as prohibiting universities from considering an applicant’s discussion of how race affected his or her life, be it through discrimination, inspiration, or otherwise.”</a:t>
            </a:r>
            <a:endParaRPr lang="en-US" sz="40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7460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 descr="" title="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" title="">
            <a:extLst>
              <a:ext uri="{FF2B5EF4-FFF2-40B4-BE49-F238E27FC236}">
                <a16:creationId xmlns:a16="http://schemas.microsoft.com/office/drawing/2014/main" id="{D0B81129-E0E4-D96D-CD79-528384F4D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2358A398-3A5A-556B-8089-4E63B0FD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7CF9333F-F5CD-5B4D-92C2-63D22F1D3F41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>
                <a:spcAft>
                  <a:spcPts val="600"/>
                </a:spcAft>
                <a:defRPr/>
              </a:pPr>
              <a:t>12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Title 1" descr="" title="">
            <a:extLst>
              <a:ext uri="{FF2B5EF4-FFF2-40B4-BE49-F238E27FC236}">
                <a16:creationId xmlns:a16="http://schemas.microsoft.com/office/drawing/2014/main" id="{515652E4-A429-FAC6-673B-28D21CEAD5C0}"/>
              </a:ext>
            </a:extLst>
          </p:cNvPr>
          <p:cNvSpPr txBox="1">
            <a:spLocks/>
          </p:cNvSpPr>
          <p:nvPr/>
        </p:nvSpPr>
        <p:spPr>
          <a:xfrm>
            <a:off x="626955" y="3566160"/>
            <a:ext cx="10938089" cy="1984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>
                <a:solidFill>
                  <a:schemeClr val="accent1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sz="4400" i="1" dirty="0">
                <a:solidFill>
                  <a:srgbClr val="FFFFFF"/>
                </a:solidFill>
                <a:latin typeface="+mj-lt"/>
                <a:cs typeface="+mj-cs"/>
              </a:rPr>
              <a:t>What’s next:</a:t>
            </a:r>
          </a:p>
          <a:p>
            <a:pPr algn="ctr"/>
            <a:r>
              <a:rPr lang="en-US" sz="4400" dirty="0">
                <a:solidFill>
                  <a:srgbClr val="FFFFFF"/>
                </a:solidFill>
                <a:latin typeface="+mj-lt"/>
                <a:cs typeface="+mj-cs"/>
              </a:rPr>
              <a:t>How this affects higher education</a:t>
            </a:r>
          </a:p>
        </p:txBody>
      </p:sp>
    </p:spTree>
    <p:extLst>
      <p:ext uri="{BB962C8B-B14F-4D97-AF65-F5344CB8AC3E}">
        <p14:creationId xmlns:p14="http://schemas.microsoft.com/office/powerpoint/2010/main" val="542480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 descr="" title="">
            <a:extLst>
              <a:ext uri="{FF2B5EF4-FFF2-40B4-BE49-F238E27FC236}">
                <a16:creationId xmlns:a16="http://schemas.microsoft.com/office/drawing/2014/main" id="{338EBB5A-5B9F-9E80-AE38-B5FED6F97A4E}"/>
              </a:ext>
            </a:extLst>
          </p:cNvPr>
          <p:cNvSpPr/>
          <p:nvPr/>
        </p:nvSpPr>
        <p:spPr>
          <a:xfrm>
            <a:off x="0" y="0"/>
            <a:ext cx="12192000" cy="607161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7" descr="" title="">
            <a:extLst>
              <a:ext uri="{FF2B5EF4-FFF2-40B4-BE49-F238E27FC236}">
                <a16:creationId xmlns:a16="http://schemas.microsoft.com/office/drawing/2014/main" id="{51DD5563-B4D7-BF3B-3FCE-1F6828BA2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 descr="" title="">
            <a:extLst>
              <a:ext uri="{FF2B5EF4-FFF2-40B4-BE49-F238E27FC236}">
                <a16:creationId xmlns:a16="http://schemas.microsoft.com/office/drawing/2014/main" id="{FBEABFA8-5964-8E1F-8E8D-0C95C4DA5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4217E591-917C-FD36-46C3-DD464119E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/>
              <a:pPr/>
              <a:t>13</a:t>
            </a:fld>
            <a:endParaRPr lang="en-US"/>
          </a:p>
        </p:txBody>
      </p:sp>
      <p:pic>
        <p:nvPicPr>
          <p:cNvPr id="14" name="Picture 13" descr="" title="">
            <a:extLst>
              <a:ext uri="{FF2B5EF4-FFF2-40B4-BE49-F238E27FC236}">
                <a16:creationId xmlns:a16="http://schemas.microsoft.com/office/drawing/2014/main" id="{865FCC6C-BEF0-83DB-B29F-DD49A86E0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9" y="251360"/>
            <a:ext cx="7968996" cy="44817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 descr="" title="">
            <a:extLst>
              <a:ext uri="{FF2B5EF4-FFF2-40B4-BE49-F238E27FC236}">
                <a16:creationId xmlns:a16="http://schemas.microsoft.com/office/drawing/2014/main" id="{56C20FB6-7D83-C506-049F-795C39ED07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2174"/>
          <a:stretch/>
        </p:blipFill>
        <p:spPr>
          <a:xfrm>
            <a:off x="2704433" y="1796592"/>
            <a:ext cx="7965842" cy="39776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21356562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 descr="" title="">
            <a:extLst>
              <a:ext uri="{FF2B5EF4-FFF2-40B4-BE49-F238E27FC236}">
                <a16:creationId xmlns:a16="http://schemas.microsoft.com/office/drawing/2014/main" id="{F521BF44-61C2-68C0-10B1-691BBCE2E2CC}"/>
              </a:ext>
            </a:extLst>
          </p:cNvPr>
          <p:cNvSpPr/>
          <p:nvPr/>
        </p:nvSpPr>
        <p:spPr>
          <a:xfrm>
            <a:off x="0" y="0"/>
            <a:ext cx="12192000" cy="60533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" title="">
            <a:extLst>
              <a:ext uri="{FF2B5EF4-FFF2-40B4-BE49-F238E27FC236}">
                <a16:creationId xmlns:a16="http://schemas.microsoft.com/office/drawing/2014/main" id="{5F5537FF-1974-2007-1600-AEE7106A6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39" y="804672"/>
            <a:ext cx="2826681" cy="2826681"/>
          </a:xfrm>
          <a:prstGeom prst="rect">
            <a:avLst/>
          </a:prstGeom>
        </p:spPr>
      </p:pic>
      <p:cxnSp>
        <p:nvCxnSpPr>
          <p:cNvPr id="25" name="Straight Connector 24" descr="" title="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FBA2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" title="">
            <a:extLst>
              <a:ext uri="{FF2B5EF4-FFF2-40B4-BE49-F238E27FC236}">
                <a16:creationId xmlns:a16="http://schemas.microsoft.com/office/drawing/2014/main" id="{28C991D7-15EC-3D07-7FD4-7FDEAFC5D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772" y="2599616"/>
            <a:ext cx="2923359" cy="2923359"/>
          </a:xfrm>
          <a:prstGeom prst="rect">
            <a:avLst/>
          </a:prstGeom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9CA9BC41-F205-35E8-11AE-6694A302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7CF9333F-F5CD-5B4D-92C2-63D22F1D3F41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14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AutoShape 2" descr="" title="">
            <a:extLst>
              <a:ext uri="{FF2B5EF4-FFF2-40B4-BE49-F238E27FC236}">
                <a16:creationId xmlns:a16="http://schemas.microsoft.com/office/drawing/2014/main" id="{11B0D427-6284-2F80-3D8C-B5795CF3F6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474720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TextBox 14" descr="" title="">
            <a:extLst>
              <a:ext uri="{FF2B5EF4-FFF2-40B4-BE49-F238E27FC236}">
                <a16:creationId xmlns:a16="http://schemas.microsoft.com/office/drawing/2014/main" id="{DB6FB2F7-C8CC-667F-4571-A57350736F0F}"/>
              </a:ext>
            </a:extLst>
          </p:cNvPr>
          <p:cNvSpPr txBox="1"/>
          <p:nvPr/>
        </p:nvSpPr>
        <p:spPr>
          <a:xfrm>
            <a:off x="6984130" y="1897811"/>
            <a:ext cx="4868379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500" dirty="0">
                <a:solidFill>
                  <a:schemeClr val="bg1"/>
                </a:solidFill>
              </a:rPr>
              <a:t>Holistic application review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500" dirty="0">
                <a:solidFill>
                  <a:schemeClr val="bg1"/>
                </a:solidFill>
              </a:rPr>
              <a:t>Questions about individual background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500" dirty="0">
                <a:solidFill>
                  <a:schemeClr val="bg1"/>
                </a:solidFill>
              </a:rPr>
              <a:t>Goals towards diversity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500" dirty="0">
                <a:solidFill>
                  <a:schemeClr val="bg1"/>
                </a:solidFill>
              </a:rPr>
              <a:t>Pathway programs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500" dirty="0">
                <a:solidFill>
                  <a:schemeClr val="bg1"/>
                </a:solidFill>
              </a:rPr>
              <a:t>Diverse outreach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500" dirty="0">
                <a:solidFill>
                  <a:schemeClr val="bg1"/>
                </a:solidFill>
              </a:rPr>
              <a:t>Collect demographic data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376007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1" name="Rectangle 10250" descr="" title="">
            <a:extLst>
              <a:ext uri="{FF2B5EF4-FFF2-40B4-BE49-F238E27FC236}">
                <a16:creationId xmlns:a16="http://schemas.microsoft.com/office/drawing/2014/main" id="{E8DC6FCD-811B-436E-9FEE-FC957486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0AD3F262-AEFA-9ACB-478C-1129864E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7CF9333F-F5CD-5B4D-92C2-63D22F1D3F41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15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42" name="Picture 2" descr="" title="">
            <a:extLst>
              <a:ext uri="{FF2B5EF4-FFF2-40B4-BE49-F238E27FC236}">
                <a16:creationId xmlns:a16="http://schemas.microsoft.com/office/drawing/2014/main" id="{2BE5D61D-0477-8806-2050-52A6A55F8E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0" r="-2" b="4842"/>
          <a:stretch/>
        </p:blipFill>
        <p:spPr bwMode="auto">
          <a:xfrm>
            <a:off x="198739" y="3510858"/>
            <a:ext cx="5804105" cy="2789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" title="">
            <a:extLst>
              <a:ext uri="{FF2B5EF4-FFF2-40B4-BE49-F238E27FC236}">
                <a16:creationId xmlns:a16="http://schemas.microsoft.com/office/drawing/2014/main" id="{19134896-ED6E-BA73-85C0-68B5C583D1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"/>
          <a:stretch/>
        </p:blipFill>
        <p:spPr bwMode="auto">
          <a:xfrm>
            <a:off x="6195372" y="3510858"/>
            <a:ext cx="5797883" cy="2789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" title="">
            <a:extLst>
              <a:ext uri="{FF2B5EF4-FFF2-40B4-BE49-F238E27FC236}">
                <a16:creationId xmlns:a16="http://schemas.microsoft.com/office/drawing/2014/main" id="{B8B1C8E4-3C7B-BE5E-A2E8-A76456670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198739" y="171717"/>
            <a:ext cx="5804105" cy="31674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" title="">
            <a:extLst>
              <a:ext uri="{FF2B5EF4-FFF2-40B4-BE49-F238E27FC236}">
                <a16:creationId xmlns:a16="http://schemas.microsoft.com/office/drawing/2014/main" id="{6D8E5E9F-D65F-7C67-AE8D-DC7E885A6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95373" y="171717"/>
            <a:ext cx="5797883" cy="31674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937568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9" descr="" title="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" title="">
            <a:extLst>
              <a:ext uri="{FF2B5EF4-FFF2-40B4-BE49-F238E27FC236}">
                <a16:creationId xmlns:a16="http://schemas.microsoft.com/office/drawing/2014/main" id="{8F3C5A31-64EA-D674-B39A-B11F9897D3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2358A398-3A5A-556B-8089-4E63B0FD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7CF9333F-F5CD-5B4D-92C2-63D22F1D3F41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>
                <a:spcAft>
                  <a:spcPts val="600"/>
                </a:spcAft>
                <a:defRPr/>
              </a:pPr>
              <a:t>16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Title 1" descr="" title="">
            <a:extLst>
              <a:ext uri="{FF2B5EF4-FFF2-40B4-BE49-F238E27FC236}">
                <a16:creationId xmlns:a16="http://schemas.microsoft.com/office/drawing/2014/main" id="{FD161449-7CD3-8512-1ED2-A213CEE482DB}"/>
              </a:ext>
            </a:extLst>
          </p:cNvPr>
          <p:cNvSpPr txBox="1">
            <a:spLocks/>
          </p:cNvSpPr>
          <p:nvPr/>
        </p:nvSpPr>
        <p:spPr>
          <a:xfrm>
            <a:off x="626955" y="3566160"/>
            <a:ext cx="10938089" cy="1984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>
                <a:solidFill>
                  <a:schemeClr val="accent1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sz="4400" i="1" dirty="0">
                <a:solidFill>
                  <a:srgbClr val="FFFFFF"/>
                </a:solidFill>
                <a:latin typeface="+mj-lt"/>
                <a:cs typeface="+mj-cs"/>
              </a:rPr>
              <a:t>What’s next</a:t>
            </a:r>
          </a:p>
        </p:txBody>
      </p:sp>
    </p:spTree>
    <p:extLst>
      <p:ext uri="{BB962C8B-B14F-4D97-AF65-F5344CB8AC3E}">
        <p14:creationId xmlns:p14="http://schemas.microsoft.com/office/powerpoint/2010/main" val="3173242904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" title="">
            <a:extLst>
              <a:ext uri="{FF2B5EF4-FFF2-40B4-BE49-F238E27FC236}">
                <a16:creationId xmlns:a16="http://schemas.microsoft.com/office/drawing/2014/main" id="{F3D383D8-96D9-5B41-1DAF-F39B2CAF12AF}"/>
              </a:ext>
            </a:extLst>
          </p:cNvPr>
          <p:cNvSpPr/>
          <p:nvPr/>
        </p:nvSpPr>
        <p:spPr>
          <a:xfrm>
            <a:off x="14577" y="0"/>
            <a:ext cx="12177423" cy="6028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" title="">
            <a:extLst>
              <a:ext uri="{FF2B5EF4-FFF2-40B4-BE49-F238E27FC236}">
                <a16:creationId xmlns:a16="http://schemas.microsoft.com/office/drawing/2014/main" id="{9B4F9898-3C87-124A-85F0-3D19D5A4B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711"/>
          <a:stretch/>
        </p:blipFill>
        <p:spPr>
          <a:xfrm>
            <a:off x="14577" y="269634"/>
            <a:ext cx="6465736" cy="896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ontent Placeholder 2" descr="" title="">
            <a:extLst>
              <a:ext uri="{FF2B5EF4-FFF2-40B4-BE49-F238E27FC236}">
                <a16:creationId xmlns:a16="http://schemas.microsoft.com/office/drawing/2014/main" id="{AB2BFB8A-4BA0-9339-08F8-ABE491B13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921" y="1310240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95117969-BED9-D3A7-B7A6-269A6A809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 descr="" title="">
            <a:extLst>
              <a:ext uri="{FF2B5EF4-FFF2-40B4-BE49-F238E27FC236}">
                <a16:creationId xmlns:a16="http://schemas.microsoft.com/office/drawing/2014/main" id="{121639AF-4474-CF24-941C-4988CC6D71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80" r="17755"/>
          <a:stretch/>
        </p:blipFill>
        <p:spPr>
          <a:xfrm>
            <a:off x="6312009" y="418060"/>
            <a:ext cx="5879991" cy="15567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 descr="" title="">
            <a:extLst>
              <a:ext uri="{FF2B5EF4-FFF2-40B4-BE49-F238E27FC236}">
                <a16:creationId xmlns:a16="http://schemas.microsoft.com/office/drawing/2014/main" id="{1D822F46-1795-15C5-A930-D8D340A2F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920" y="1760147"/>
            <a:ext cx="8855229" cy="25366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 descr="" title="">
            <a:extLst>
              <a:ext uri="{FF2B5EF4-FFF2-40B4-BE49-F238E27FC236}">
                <a16:creationId xmlns:a16="http://schemas.microsoft.com/office/drawing/2014/main" id="{1D3AD985-F222-B6EB-C8FA-1504E19DB4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0226"/>
          <a:stretch/>
        </p:blipFill>
        <p:spPr>
          <a:xfrm>
            <a:off x="-1" y="4664793"/>
            <a:ext cx="5876015" cy="1102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 descr="" title="">
            <a:extLst>
              <a:ext uri="{FF2B5EF4-FFF2-40B4-BE49-F238E27FC236}">
                <a16:creationId xmlns:a16="http://schemas.microsoft.com/office/drawing/2014/main" id="{F9710E8A-0C96-EB10-F3F8-6825468F14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0828" y="4004161"/>
            <a:ext cx="6596595" cy="12404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6139642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" title="">
            <a:extLst>
              <a:ext uri="{FF2B5EF4-FFF2-40B4-BE49-F238E27FC236}">
                <a16:creationId xmlns:a16="http://schemas.microsoft.com/office/drawing/2014/main" id="{277B717A-C993-B524-7252-FCD2A14D8C2C}"/>
              </a:ext>
            </a:extLst>
          </p:cNvPr>
          <p:cNvSpPr/>
          <p:nvPr/>
        </p:nvSpPr>
        <p:spPr>
          <a:xfrm>
            <a:off x="0" y="0"/>
            <a:ext cx="12192000" cy="6049926"/>
          </a:xfrm>
          <a:prstGeom prst="rect">
            <a:avLst/>
          </a:prstGeom>
          <a:solidFill>
            <a:srgbClr val="CE0E2D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 descr="" title="">
            <a:extLst>
              <a:ext uri="{FF2B5EF4-FFF2-40B4-BE49-F238E27FC236}">
                <a16:creationId xmlns:a16="http://schemas.microsoft.com/office/drawing/2014/main" id="{5DD1287A-0A03-6A7B-3C89-54322548D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r>
              <a:rPr lang="en-US" sz="3600" b="1" dirty="0">
                <a:solidFill>
                  <a:schemeClr val="bg1"/>
                </a:solidFill>
              </a:rPr>
              <a:t>“The facts in Students for Fair Admissions, Inc. concerned college admissions programs, but its reasoning is not limited to just those programs.”</a:t>
            </a:r>
          </a:p>
          <a:p>
            <a:pPr marL="457200" lvl="1" indent="0" algn="ctr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r>
              <a:rPr lang="en-US" sz="2800" i="1" dirty="0">
                <a:solidFill>
                  <a:schemeClr val="bg1"/>
                </a:solidFill>
              </a:rPr>
              <a:t>Ultima Servs. Corp. v. United States Dept. of Agriculture</a:t>
            </a: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53224E31-2AFD-2417-5FCC-F12595176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579043"/>
      </p:ext>
    </p:extLst>
  </p:cSld>
  <p:clrMapOvr>
    <a:masterClrMapping/>
  </p:clrMapOvr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" title="">
            <a:extLst>
              <a:ext uri="{FF2B5EF4-FFF2-40B4-BE49-F238E27FC236}">
                <a16:creationId xmlns:a16="http://schemas.microsoft.com/office/drawing/2014/main" id="{8E64830D-8955-C028-0698-7351C69DE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75701"/>
            <a:ext cx="2606040" cy="19131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>
              <a:spcAft>
                <a:spcPts val="0"/>
              </a:spcAft>
            </a:pPr>
            <a:r>
              <a:rPr lang="en-US" b="1" i="0" kern="1200">
                <a:latin typeface="+mn-lt"/>
                <a:ea typeface="+mj-ea"/>
                <a:cs typeface="Calibri" panose="020F0502020204030204" pitchFamily="34" charset="0"/>
              </a:rPr>
              <a:t>Thompson v. Henderson, 143 S. Ct. 2412 (2023).</a:t>
            </a:r>
          </a:p>
        </p:txBody>
      </p:sp>
      <p:sp>
        <p:nvSpPr>
          <p:cNvPr id="6" name="TextBox 5" descr="" title="">
            <a:extLst>
              <a:ext uri="{FF2B5EF4-FFF2-40B4-BE49-F238E27FC236}">
                <a16:creationId xmlns:a16="http://schemas.microsoft.com/office/drawing/2014/main" id="{C9B12D9E-CCEE-304D-6A9D-F240A5032649}"/>
              </a:ext>
            </a:extLst>
          </p:cNvPr>
          <p:cNvSpPr txBox="1"/>
          <p:nvPr/>
        </p:nvSpPr>
        <p:spPr>
          <a:xfrm>
            <a:off x="2954215" y="541832"/>
            <a:ext cx="8956798" cy="5003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2800" dirty="0">
              <a:solidFill>
                <a:schemeClr val="tx2"/>
              </a:solidFill>
            </a:endParaRPr>
          </a:p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2800" dirty="0">
              <a:solidFill>
                <a:schemeClr val="tx2"/>
              </a:solidFill>
            </a:endParaRPr>
          </a:p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2800" dirty="0">
              <a:solidFill>
                <a:schemeClr val="tx2"/>
              </a:solidFill>
            </a:endParaRPr>
          </a:p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800" dirty="0">
                <a:solidFill>
                  <a:schemeClr val="tx2"/>
                </a:solidFill>
              </a:rPr>
              <a:t>The “equal-treatment principle yields only when necessary to remediate ‘specific, identified instances of . . . discrimination . . . not generalized past or ongoing discrimination.”</a:t>
            </a:r>
            <a:endParaRPr lang="en-US" sz="2800" dirty="0">
              <a:solidFill>
                <a:schemeClr val="tx2"/>
              </a:solidFill>
              <a:effectLst/>
            </a:endParaRP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60A7BF87-5610-F0F6-3514-FEF75501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CF9333F-F5CD-5B4D-92C2-63D22F1D3F41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76239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039" descr="" title="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" title="">
            <a:extLst>
              <a:ext uri="{FF2B5EF4-FFF2-40B4-BE49-F238E27FC236}">
                <a16:creationId xmlns:a16="http://schemas.microsoft.com/office/drawing/2014/main" id="{37CCB2E7-0975-0979-6DCB-6B81D191D2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3BCF38B9-51D4-21F7-6D94-BAD30D042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" y="2112264"/>
            <a:ext cx="12006072" cy="38404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i="1" dirty="0">
                <a:solidFill>
                  <a:srgbClr val="FFFFFF"/>
                </a:solidFill>
                <a:latin typeface="+mj-lt"/>
                <a:cs typeface="+mj-cs"/>
              </a:rPr>
              <a:t>Starting with some background:</a:t>
            </a:r>
            <a:br>
              <a:rPr lang="en-US" sz="4400" i="1" dirty="0">
                <a:solidFill>
                  <a:srgbClr val="FFFFFF"/>
                </a:solidFill>
                <a:latin typeface="+mj-lt"/>
                <a:cs typeface="+mj-cs"/>
              </a:rPr>
            </a:br>
            <a:r>
              <a:rPr lang="en-US" sz="4400" dirty="0">
                <a:solidFill>
                  <a:srgbClr val="FFFFFF"/>
                </a:solidFill>
                <a:latin typeface="+mj-lt"/>
                <a:cs typeface="+mj-cs"/>
              </a:rPr>
              <a:t>How did we get here?</a:t>
            </a: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2358A398-3A5A-556B-8089-4E63B0FD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7CF9333F-F5CD-5B4D-92C2-63D22F1D3F41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>
                <a:spcAft>
                  <a:spcPts val="600"/>
                </a:spcAft>
                <a:defRPr/>
              </a:pPr>
              <a:t>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1060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" title="">
            <a:extLst>
              <a:ext uri="{FF2B5EF4-FFF2-40B4-BE49-F238E27FC236}">
                <a16:creationId xmlns:a16="http://schemas.microsoft.com/office/drawing/2014/main" id="{78231574-8176-04CA-FE07-1FA61B161C29}"/>
              </a:ext>
            </a:extLst>
          </p:cNvPr>
          <p:cNvSpPr/>
          <p:nvPr/>
        </p:nvSpPr>
        <p:spPr>
          <a:xfrm>
            <a:off x="0" y="0"/>
            <a:ext cx="12192000" cy="6103088"/>
          </a:xfrm>
          <a:prstGeom prst="rect">
            <a:avLst/>
          </a:prstGeom>
          <a:solidFill>
            <a:srgbClr val="CE0E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C58C75F9-F3D9-3C8B-DB4D-8C4E00198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>
                <a:solidFill>
                  <a:schemeClr val="bg1"/>
                </a:solidFill>
              </a:rPr>
              <a:t>Sweezy</a:t>
            </a:r>
            <a:r>
              <a:rPr lang="en-US" i="1" dirty="0">
                <a:solidFill>
                  <a:schemeClr val="bg1"/>
                </a:solidFill>
              </a:rPr>
              <a:t> v. New Hampshire</a:t>
            </a:r>
            <a:r>
              <a:rPr lang="en-US" dirty="0">
                <a:solidFill>
                  <a:schemeClr val="bg1"/>
                </a:solidFill>
              </a:rPr>
              <a:t>, 354 U.S. 254 (1957)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(Frankfurter, J. concurring)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E12516B9-0539-DA97-89AC-1C44187D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extBox 5" descr="" title="">
            <a:extLst>
              <a:ext uri="{FF2B5EF4-FFF2-40B4-BE49-F238E27FC236}">
                <a16:creationId xmlns:a16="http://schemas.microsoft.com/office/drawing/2014/main" id="{083BC814-C659-0B28-0D12-BCDE0C73ABDA}"/>
              </a:ext>
            </a:extLst>
          </p:cNvPr>
          <p:cNvSpPr txBox="1"/>
          <p:nvPr/>
        </p:nvSpPr>
        <p:spPr>
          <a:xfrm>
            <a:off x="760719" y="1584261"/>
            <a:ext cx="1015829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r>
              <a:rPr lang="en-US" sz="2800" i="0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It is the business of a university to provide that atmosphere which is most conducive to speculation, experiment and creation.  It is an atmosphere in which there prevail ‘the four essential freedoms' of a university—to determine for itself on academic grounds who may teach, what may be taught, how it shall be taught, and who may be admitted to study.”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883717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AF36319E-F0AA-DCD8-D503-9C9023136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766" y="1146412"/>
            <a:ext cx="9014348" cy="2402006"/>
          </a:xfrm>
        </p:spPr>
        <p:txBody>
          <a:bodyPr anchor="b">
            <a:normAutofit/>
          </a:bodyPr>
          <a:lstStyle/>
          <a:p>
            <a:pPr algn="l"/>
            <a:r>
              <a:rPr lang="en-US" sz="4800"/>
              <a:t>Executive Orders Affecting Higher Education</a:t>
            </a:r>
          </a:p>
        </p:txBody>
      </p:sp>
      <p:sp>
        <p:nvSpPr>
          <p:cNvPr id="5" name="Subtitle 4" descr="" title="">
            <a:extLst>
              <a:ext uri="{FF2B5EF4-FFF2-40B4-BE49-F238E27FC236}">
                <a16:creationId xmlns:a16="http://schemas.microsoft.com/office/drawing/2014/main" id="{E4C9AAD0-6114-7F4E-3DA8-63AE85AA6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765" y="4892722"/>
            <a:ext cx="6387155" cy="1078173"/>
          </a:xfrm>
        </p:spPr>
        <p:txBody>
          <a:bodyPr anchor="ctr">
            <a:normAutofit/>
          </a:bodyPr>
          <a:lstStyle/>
          <a:p>
            <a:pPr algn="l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CF604F8D-25C9-1686-6F57-73D374E5D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46837"/>
            <a:ext cx="448056" cy="365125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CF9333F-F5CD-5B4D-92C2-63D22F1D3F41}" type="slidenum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587389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421CA371-B076-379E-BC30-033B9EE3E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 descr="" title="">
            <a:extLst>
              <a:ext uri="{FF2B5EF4-FFF2-40B4-BE49-F238E27FC236}">
                <a16:creationId xmlns:a16="http://schemas.microsoft.com/office/drawing/2014/main" id="{0B2F02A9-C6D0-77A1-6020-BE8BA0DD0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FB0C25DB-1D1C-B768-4454-968A5B84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 descr="" title="">
            <a:extLst>
              <a:ext uri="{FF2B5EF4-FFF2-40B4-BE49-F238E27FC236}">
                <a16:creationId xmlns:a16="http://schemas.microsoft.com/office/drawing/2014/main" id="{DF467ECC-F126-7097-2EF3-FB60D0A32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9" y="0"/>
            <a:ext cx="120783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21139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" title="">
            <a:extLst>
              <a:ext uri="{FF2B5EF4-FFF2-40B4-BE49-F238E27FC236}">
                <a16:creationId xmlns:a16="http://schemas.microsoft.com/office/drawing/2014/main" id="{0EB3ABE9-6684-9EF8-FDC7-16D04FFA6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9995" y="222360"/>
            <a:ext cx="10515600" cy="4120242"/>
          </a:xfrm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D88E311E-DBAC-9BE5-FDF6-9680F62CC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Picture 7" descr="" title="">
            <a:extLst>
              <a:ext uri="{FF2B5EF4-FFF2-40B4-BE49-F238E27FC236}">
                <a16:creationId xmlns:a16="http://schemas.microsoft.com/office/drawing/2014/main" id="{B2FC7239-64EA-2A2E-6CA6-4C8FF6E72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97" y="4241366"/>
            <a:ext cx="10356921" cy="1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83859"/>
      </p:ext>
    </p:extLst>
  </p:cSld>
  <p:clrMapOvr>
    <a:masterClrMapping/>
  </p:clrMapOvr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7987E070-0758-C95F-95EB-1634BF79A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" title="">
            <a:extLst>
              <a:ext uri="{FF2B5EF4-FFF2-40B4-BE49-F238E27FC236}">
                <a16:creationId xmlns:a16="http://schemas.microsoft.com/office/drawing/2014/main" id="{87ED5330-4776-52FA-2F7A-2C936DC5C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199" y="269535"/>
            <a:ext cx="11305731" cy="4487816"/>
          </a:xfrm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2CFC8F8D-2A57-AF17-B4A7-7137EFC15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extBox 2" descr="" title="">
            <a:extLst>
              <a:ext uri="{FF2B5EF4-FFF2-40B4-BE49-F238E27FC236}">
                <a16:creationId xmlns:a16="http://schemas.microsoft.com/office/drawing/2014/main" id="{8D0198EE-6096-B0E4-4A26-E228B1BDC3E7}"/>
              </a:ext>
            </a:extLst>
          </p:cNvPr>
          <p:cNvSpPr txBox="1"/>
          <p:nvPr/>
        </p:nvSpPr>
        <p:spPr>
          <a:xfrm>
            <a:off x="7470475" y="5218981"/>
            <a:ext cx="4419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American Council on Education</a:t>
            </a:r>
          </a:p>
        </p:txBody>
      </p:sp>
    </p:spTree>
    <p:extLst>
      <p:ext uri="{BB962C8B-B14F-4D97-AF65-F5344CB8AC3E}">
        <p14:creationId xmlns:p14="http://schemas.microsoft.com/office/powerpoint/2010/main" val="1694261822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1FB7CD3F-63E5-7E0B-CB09-E2E14134C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Navigate the Orders</a:t>
            </a:r>
          </a:p>
        </p:txBody>
      </p:sp>
      <p:sp>
        <p:nvSpPr>
          <p:cNvPr id="6" name="Text Placeholder 5" descr="" title="">
            <a:extLst>
              <a:ext uri="{FF2B5EF4-FFF2-40B4-BE49-F238E27FC236}">
                <a16:creationId xmlns:a16="http://schemas.microsoft.com/office/drawing/2014/main" id="{E80CBE98-A4F5-2E44-C4BE-F1DDF0586D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Cannot override statutory law, including state law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executive orders address “unlawful” actions.  The following remain lawful:</a:t>
            </a:r>
          </a:p>
          <a:p>
            <a:pPr lvl="1"/>
            <a:r>
              <a:rPr lang="en-US" dirty="0"/>
              <a:t>Title VI</a:t>
            </a:r>
          </a:p>
          <a:p>
            <a:pPr lvl="1"/>
            <a:r>
              <a:rPr lang="en-US" dirty="0"/>
              <a:t>Title VII</a:t>
            </a:r>
          </a:p>
          <a:p>
            <a:pPr lvl="1"/>
            <a:r>
              <a:rPr lang="en-US" dirty="0"/>
              <a:t>Title IX</a:t>
            </a:r>
          </a:p>
          <a:p>
            <a:pPr lvl="1"/>
            <a:r>
              <a:rPr lang="en-US" dirty="0"/>
              <a:t>ADA; Rehab Act</a:t>
            </a:r>
          </a:p>
          <a:p>
            <a:pPr lvl="1"/>
            <a:endParaRPr lang="en-US" dirty="0"/>
          </a:p>
          <a:p>
            <a:r>
              <a:rPr lang="en-US" dirty="0"/>
              <a:t>Align with “neutral” policies and carefully define your mission</a:t>
            </a:r>
          </a:p>
        </p:txBody>
      </p:sp>
    </p:spTree>
    <p:extLst>
      <p:ext uri="{BB962C8B-B14F-4D97-AF65-F5344CB8AC3E}">
        <p14:creationId xmlns:p14="http://schemas.microsoft.com/office/powerpoint/2010/main" val="3531920741"/>
      </p:ext>
    </p:extLst>
  </p:cSld>
  <p:clrMapOvr>
    <a:masterClrMapping/>
  </p:clrMapOvr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8226714B-DD0E-FD6D-CA45-4C8A29F644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Challenges to Executive Orders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 descr="" title="">
            <a:extLst>
              <a:ext uri="{FF2B5EF4-FFF2-40B4-BE49-F238E27FC236}">
                <a16:creationId xmlns:a16="http://schemas.microsoft.com/office/drawing/2014/main" id="{C1A2AE73-0224-9E39-5BB5-0C1641360C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Text Placeholder 3" descr="" title="">
            <a:extLst>
              <a:ext uri="{FF2B5EF4-FFF2-40B4-BE49-F238E27FC236}">
                <a16:creationId xmlns:a16="http://schemas.microsoft.com/office/drawing/2014/main" id="{0C21D6AD-3AED-E32C-F518-B08E165F0F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 descr="" title="">
            <a:extLst>
              <a:ext uri="{FF2B5EF4-FFF2-40B4-BE49-F238E27FC236}">
                <a16:creationId xmlns:a16="http://schemas.microsoft.com/office/drawing/2014/main" id="{FEB6A075-898C-205D-4AA4-2C603AE315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71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81000343-CB66-3E3D-D303-BBAC96026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010" y="1393882"/>
            <a:ext cx="2606040" cy="1913171"/>
          </a:xfrm>
        </p:spPr>
        <p:txBody>
          <a:bodyPr>
            <a:normAutofit fontScale="90000"/>
          </a:bodyPr>
          <a:lstStyle/>
          <a:p>
            <a:r>
              <a:rPr lang="en-US" sz="1800" b="0" i="0" u="none" strike="noStrike" baseline="0" dirty="0">
                <a:latin typeface="TimesNewRomanPSMT"/>
              </a:rPr>
              <a:t>National Association of Diversity Officers in</a:t>
            </a:r>
            <a:br>
              <a:rPr lang="en-US" sz="1800" b="0" i="0" u="none" strike="noStrike" baseline="0" dirty="0">
                <a:latin typeface="TimesNewRomanPSMT"/>
              </a:rPr>
            </a:br>
            <a:r>
              <a:rPr lang="en-US" sz="1800" b="0" i="0" u="none" strike="noStrike" baseline="0" dirty="0">
                <a:latin typeface="TimesNewRomanPSMT"/>
              </a:rPr>
              <a:t>Higher Education;</a:t>
            </a:r>
            <a:br>
              <a:rPr lang="en-US" sz="1800" b="0" i="0" u="none" strike="noStrike" baseline="0" dirty="0">
                <a:latin typeface="TimesNewRomanPSMT"/>
              </a:rPr>
            </a:br>
            <a:r>
              <a:rPr lang="en-US" sz="1800" b="0" i="0" u="none" strike="noStrike" baseline="0" dirty="0">
                <a:latin typeface="TimesNewRomanPSMT"/>
              </a:rPr>
              <a:t>American Association of University Professors;</a:t>
            </a:r>
            <a:br>
              <a:rPr lang="en-US" sz="1800" b="0" i="0" u="none" strike="noStrike" baseline="0" dirty="0">
                <a:latin typeface="TimesNewRomanPSMT"/>
              </a:rPr>
            </a:br>
            <a:r>
              <a:rPr lang="en-US" sz="1800" b="0" i="0" u="none" strike="noStrike" baseline="0" dirty="0">
                <a:latin typeface="TimesNewRomanPSMT"/>
              </a:rPr>
              <a:t>Restaurant Opportunities Centers United;</a:t>
            </a:r>
            <a:br>
              <a:rPr lang="en-US" sz="1800" b="0" i="0" u="none" strike="noStrike" baseline="0" dirty="0">
                <a:latin typeface="TimesNewRomanPSMT"/>
              </a:rPr>
            </a:br>
            <a:r>
              <a:rPr lang="en-US" sz="1800" b="0" i="0" u="none" strike="noStrike" baseline="0" dirty="0">
                <a:latin typeface="TimesNewRomanPSMT"/>
              </a:rPr>
              <a:t>Mayor and City Council of Baltimore, Maryland;</a:t>
            </a:r>
            <a:br>
              <a:rPr lang="en-US" sz="1800" b="0" i="0" u="none" strike="noStrike" baseline="0" dirty="0">
                <a:latin typeface="TimesNewRomanPSMT"/>
              </a:rPr>
            </a:br>
            <a:br>
              <a:rPr lang="en-US" sz="1800" b="0" i="0" u="none" strike="noStrike" baseline="0" dirty="0">
                <a:latin typeface="TimesNewRomanPSMT"/>
              </a:rPr>
            </a:br>
            <a:r>
              <a:rPr lang="en-US" sz="1800" b="0" i="0" u="none" strike="noStrike" baseline="0" dirty="0">
                <a:latin typeface="TimesNewRomanPSMT"/>
              </a:rPr>
              <a:t>v. Trump, et al</a:t>
            </a:r>
            <a:endParaRPr lang="en-US" dirty="0"/>
          </a:p>
        </p:txBody>
      </p:sp>
      <p:sp>
        <p:nvSpPr>
          <p:cNvPr id="3" name="Text Placeholder 2" descr="" title="">
            <a:extLst>
              <a:ext uri="{FF2B5EF4-FFF2-40B4-BE49-F238E27FC236}">
                <a16:creationId xmlns:a16="http://schemas.microsoft.com/office/drawing/2014/main" id="{79A37ACB-DDB9-CE13-8217-00B1C53CC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Filed on February 3, 2025</a:t>
            </a:r>
          </a:p>
          <a:p>
            <a:r>
              <a:rPr lang="en-US" dirty="0"/>
              <a:t>Challenges anti-DEI Executive Orders</a:t>
            </a:r>
          </a:p>
          <a:p>
            <a:r>
              <a:rPr lang="en-US" dirty="0"/>
              <a:t>Alleges:</a:t>
            </a:r>
          </a:p>
          <a:p>
            <a:pPr lvl="1"/>
            <a:r>
              <a:rPr lang="en-US" dirty="0"/>
              <a:t>Violation of Spending Clause</a:t>
            </a:r>
          </a:p>
          <a:p>
            <a:pPr lvl="1"/>
            <a:r>
              <a:rPr lang="en-US" dirty="0"/>
              <a:t>Due Process Violation</a:t>
            </a:r>
          </a:p>
          <a:p>
            <a:pPr lvl="1"/>
            <a:r>
              <a:rPr lang="en-US" dirty="0"/>
              <a:t>Fifth Amendment Violation</a:t>
            </a:r>
          </a:p>
          <a:p>
            <a:pPr lvl="1"/>
            <a:r>
              <a:rPr lang="en-US" dirty="0"/>
              <a:t>First Amendment – Free Speech</a:t>
            </a:r>
          </a:p>
          <a:p>
            <a:pPr lvl="1"/>
            <a:r>
              <a:rPr lang="en-US" dirty="0"/>
              <a:t>Separation of Powers Violation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615F688B-2ACE-2812-2F80-E1CA4146E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338516"/>
      </p:ext>
    </p:extLst>
  </p:cSld>
  <p:clrMapOvr>
    <a:masterClrMapping/>
  </p:clrMapOvr>
</p:sld>
</file>

<file path=ppt/slides/slide29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" title="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5" name="Picture 34" descr="" title="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7" name="Oval 36" descr="" title="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9" name="Picture 38" descr="" title="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" name="Picture 40" descr="" title="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3" name="Rectangle 42" descr="" title="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Rectangle 44" descr="" title="">
            <a:extLst>
              <a:ext uri="{FF2B5EF4-FFF2-40B4-BE49-F238E27FC236}">
                <a16:creationId xmlns:a16="http://schemas.microsoft.com/office/drawing/2014/main" id="{270BDA80-627C-422A-AFFD-B7F1DC0F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33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" name="TextBox 2" descr="" title="">
            <a:extLst>
              <a:ext uri="{FF2B5EF4-FFF2-40B4-BE49-F238E27FC236}">
                <a16:creationId xmlns:a16="http://schemas.microsoft.com/office/drawing/2014/main" id="{86B617F4-ACDF-ACB7-0740-2DB94AE3683A}"/>
              </a:ext>
            </a:extLst>
          </p:cNvPr>
          <p:cNvSpPr txBox="1"/>
          <p:nvPr/>
        </p:nvSpPr>
        <p:spPr>
          <a:xfrm>
            <a:off x="5101999" y="690880"/>
            <a:ext cx="4947854" cy="5557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dirty="0">
                <a:effectLst/>
                <a:latin typeface="+mj-lt"/>
                <a:ea typeface="+mj-ea"/>
                <a:cs typeface="+mj-cs"/>
              </a:rPr>
              <a:t>Executive </a:t>
            </a:r>
            <a:r>
              <a:rPr lang="en-US" dirty="0">
                <a:latin typeface="+mj-lt"/>
                <a:ea typeface="+mj-ea"/>
                <a:cs typeface="+mj-cs"/>
              </a:rPr>
              <a:t>Order 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“</a:t>
            </a:r>
            <a:r>
              <a:rPr lang="en-US" dirty="0">
                <a:latin typeface="+mj-lt"/>
                <a:ea typeface="+mj-ea"/>
                <a:cs typeface="+mj-cs"/>
              </a:rPr>
              <a:t>[d]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oes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not prohibit persons teaching at a Federally funded institution of higher education as part of a larger course of academic instruction from advocating for, endorsing, or promoting the unlawful employment or contracting practices prohibited by this order.”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4460775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Slide Background" descr="" title="">
            <a:extLst>
              <a:ext uri="{FF2B5EF4-FFF2-40B4-BE49-F238E27FC236}">
                <a16:creationId xmlns:a16="http://schemas.microsoft.com/office/drawing/2014/main" id="{9D768B77-8742-43A0-AF16-6AC4D378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068" name="Rectangle 2067" descr="" title="">
            <a:extLst>
              <a:ext uri="{FF2B5EF4-FFF2-40B4-BE49-F238E27FC236}">
                <a16:creationId xmlns:a16="http://schemas.microsoft.com/office/drawing/2014/main" id="{48B13CA8-CBEA-4805-955D-CEBE32236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17490" cy="5486399"/>
          </a:xfrm>
          <a:prstGeom prst="rect">
            <a:avLst/>
          </a:prstGeom>
          <a:ln>
            <a:noFill/>
          </a:ln>
          <a:effectLst>
            <a:outerShdw blurRad="393700" dist="127000" dir="5400000" sx="95000" sy="95000" algn="t" rotWithShape="0">
              <a:srgbClr val="000000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 descr="" title="">
            <a:extLst>
              <a:ext uri="{FF2B5EF4-FFF2-40B4-BE49-F238E27FC236}">
                <a16:creationId xmlns:a16="http://schemas.microsoft.com/office/drawing/2014/main" id="{8F8E123B-B82C-89F7-5448-1195A97F7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1371600"/>
            <a:ext cx="3959352" cy="492837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500" i="1" dirty="0" err="1">
                <a:solidFill>
                  <a:schemeClr val="tx1"/>
                </a:solidFill>
                <a:latin typeface="+mj-lt"/>
                <a:cs typeface="+mj-cs"/>
              </a:rPr>
              <a:t>DeFunis</a:t>
            </a:r>
            <a: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  <a:t> v. </a:t>
            </a:r>
            <a:r>
              <a:rPr lang="en-US" sz="2500" i="1" dirty="0" err="1">
                <a:solidFill>
                  <a:schemeClr val="tx1"/>
                </a:solidFill>
                <a:latin typeface="+mj-lt"/>
                <a:cs typeface="+mj-cs"/>
              </a:rPr>
              <a:t>Odegaard</a:t>
            </a:r>
            <a: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  <a:t> (1974) </a:t>
            </a:r>
            <a:b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</a:br>
            <a:b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  <a:t>Regents of the University of California v. Bakke (1978) </a:t>
            </a:r>
            <a:b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</a:br>
            <a:b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  <a:t>Grutter v. Bollinger (2003)</a:t>
            </a:r>
            <a:b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</a:br>
            <a:b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  <a:t>Gratz v. Bollinger (2003)</a:t>
            </a:r>
            <a:r>
              <a:rPr lang="en-US" sz="2500" dirty="0">
                <a:solidFill>
                  <a:schemeClr val="tx1"/>
                </a:solidFill>
                <a:latin typeface="+mj-lt"/>
                <a:cs typeface="+mj-cs"/>
              </a:rPr>
              <a:t>  </a:t>
            </a:r>
            <a:br>
              <a:rPr lang="en-US" sz="2500" dirty="0">
                <a:solidFill>
                  <a:schemeClr val="tx1"/>
                </a:solidFill>
                <a:latin typeface="+mj-lt"/>
                <a:cs typeface="+mj-cs"/>
              </a:rPr>
            </a:br>
            <a:br>
              <a:rPr lang="en-US" sz="2500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500" i="1" dirty="0">
                <a:solidFill>
                  <a:schemeClr val="tx1"/>
                </a:solidFill>
                <a:latin typeface="+mj-lt"/>
                <a:cs typeface="+mj-cs"/>
              </a:rPr>
              <a:t>Fisher v. University of Texas (2016)</a:t>
            </a:r>
            <a:endParaRPr lang="en-US" sz="25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FC718589-22EC-4AC9-D24A-E2B5B5B8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7CF9333F-F5CD-5B4D-92C2-63D22F1D3F41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>
                <a:spcAft>
                  <a:spcPts val="600"/>
                </a:spcAft>
                <a:defRPr/>
              </a:pPr>
              <a:t>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076" name="Picture 4" descr="" title="">
            <a:extLst>
              <a:ext uri="{FF2B5EF4-FFF2-40B4-BE49-F238E27FC236}">
                <a16:creationId xmlns:a16="http://schemas.microsoft.com/office/drawing/2014/main" id="{A8FB833C-986B-3926-4CB7-1B60CAF18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75" y="1"/>
            <a:ext cx="774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080746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p16="http://schemas.microsoft.com/office/powerpoint/2015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 descr="" title="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4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 descr="" title="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" title="">
            <a:extLst>
              <a:ext uri="{FF2B5EF4-FFF2-40B4-BE49-F238E27FC236}">
                <a16:creationId xmlns:a16="http://schemas.microsoft.com/office/drawing/2014/main" id="{73DAA7CE-53F5-ECC0-B9E5-5097C04FC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467" y="811785"/>
            <a:ext cx="10905066" cy="5234430"/>
          </a:xfrm>
          <a:prstGeom prst="rect">
            <a:avLst/>
          </a:prstGeom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2AB723F0-EB4A-2B5B-A61D-489FDF5F3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7CF9333F-F5CD-5B4D-92C2-63D22F1D3F41}" type="slidenum">
              <a:rPr lang="en-US" sz="120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4</a:t>
            </a:fld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746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3DCD3045-21EF-CA77-D224-FFA212EED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" title="">
            <a:extLst>
              <a:ext uri="{FF2B5EF4-FFF2-40B4-BE49-F238E27FC236}">
                <a16:creationId xmlns:a16="http://schemas.microsoft.com/office/drawing/2014/main" id="{4D1632CE-5472-9F4C-699A-4BA85B74F4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216" b="16293"/>
          <a:stretch/>
        </p:blipFill>
        <p:spPr>
          <a:xfrm>
            <a:off x="838200" y="1415583"/>
            <a:ext cx="10515600" cy="4351338"/>
          </a:xfrm>
          <a:prstGeom prst="rect">
            <a:avLst/>
          </a:prstGeom>
          <a:noFill/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0CC21B13-B5C3-C351-63B1-C1DD754F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7CF9333F-F5CD-5B4D-92C2-63D22F1D3F41}" type="slidenum">
              <a:rPr lang="en-US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pic>
        <p:nvPicPr>
          <p:cNvPr id="12" name="Picture 11" descr="" title="">
            <a:extLst>
              <a:ext uri="{FF2B5EF4-FFF2-40B4-BE49-F238E27FC236}">
                <a16:creationId xmlns:a16="http://schemas.microsoft.com/office/drawing/2014/main" id="{D2ACB870-5CD5-BEE5-03C7-512043DC9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" y="356503"/>
            <a:ext cx="118491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63857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" title="">
            <a:extLst>
              <a:ext uri="{FF2B5EF4-FFF2-40B4-BE49-F238E27FC236}">
                <a16:creationId xmlns:a16="http://schemas.microsoft.com/office/drawing/2014/main" id="{8CFBD645-9F2B-6989-13D4-F9BEA9ED4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affirmative action map</a:t>
            </a: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35FFB783-760A-666F-CA8D-CF6BA947F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 descr="" title="">
            <a:extLst>
              <a:ext uri="{FF2B5EF4-FFF2-40B4-BE49-F238E27FC236}">
                <a16:creationId xmlns:a16="http://schemas.microsoft.com/office/drawing/2014/main" id="{B6FA16CB-6FBB-A0F4-549B-163D4C3B62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975"/>
          <a:stretch/>
        </p:blipFill>
        <p:spPr>
          <a:xfrm>
            <a:off x="0" y="0"/>
            <a:ext cx="12192000" cy="6016752"/>
          </a:xfrm>
          <a:prstGeom prst="rect">
            <a:avLst/>
          </a:prstGeom>
        </p:spPr>
      </p:pic>
      <p:pic>
        <p:nvPicPr>
          <p:cNvPr id="8" name="Picture 7" descr="" title="">
            <a:extLst>
              <a:ext uri="{FF2B5EF4-FFF2-40B4-BE49-F238E27FC236}">
                <a16:creationId xmlns:a16="http://schemas.microsoft.com/office/drawing/2014/main" id="{3449C358-F460-8C55-238D-44CFA4664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492" y="2663508"/>
            <a:ext cx="10786308" cy="1109449"/>
          </a:xfrm>
          <a:prstGeom prst="rect">
            <a:avLst/>
          </a:prstGeom>
        </p:spPr>
      </p:pic>
      <p:pic>
        <p:nvPicPr>
          <p:cNvPr id="12" name="Picture 11" descr="" title="">
            <a:extLst>
              <a:ext uri="{FF2B5EF4-FFF2-40B4-BE49-F238E27FC236}">
                <a16:creationId xmlns:a16="http://schemas.microsoft.com/office/drawing/2014/main" id="{1FE6A038-6C75-88CE-F1B6-5CD08B583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492" y="1701483"/>
            <a:ext cx="8239125" cy="962025"/>
          </a:xfrm>
          <a:prstGeom prst="rect">
            <a:avLst/>
          </a:prstGeom>
        </p:spPr>
      </p:pic>
      <p:pic>
        <p:nvPicPr>
          <p:cNvPr id="14" name="Picture 13" descr="" title="">
            <a:extLst>
              <a:ext uri="{FF2B5EF4-FFF2-40B4-BE49-F238E27FC236}">
                <a16:creationId xmlns:a16="http://schemas.microsoft.com/office/drawing/2014/main" id="{21712D27-6194-3D1D-CDE2-4E128B495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9139" y="1701483"/>
            <a:ext cx="2918662" cy="948925"/>
          </a:xfrm>
          <a:prstGeom prst="rect">
            <a:avLst/>
          </a:prstGeom>
        </p:spPr>
      </p:pic>
      <p:sp>
        <p:nvSpPr>
          <p:cNvPr id="15" name="Rectangle 14" descr="" title="">
            <a:extLst>
              <a:ext uri="{FF2B5EF4-FFF2-40B4-BE49-F238E27FC236}">
                <a16:creationId xmlns:a16="http://schemas.microsoft.com/office/drawing/2014/main" id="{63E75BFB-253C-616D-0D80-2B0888547D23}"/>
              </a:ext>
            </a:extLst>
          </p:cNvPr>
          <p:cNvSpPr/>
          <p:nvPr/>
        </p:nvSpPr>
        <p:spPr>
          <a:xfrm>
            <a:off x="8689139" y="3264408"/>
            <a:ext cx="2576269" cy="348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41476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itle 1" descr="" title="">
            <a:extLst>
              <a:ext uri="{FF2B5EF4-FFF2-40B4-BE49-F238E27FC236}">
                <a16:creationId xmlns:a16="http://schemas.microsoft.com/office/drawing/2014/main" id="{67A96A50-1AEE-9494-8CA5-B46A2D6C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51360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7170" name="Picture 2" descr="" title="">
            <a:extLst>
              <a:ext uri="{FF2B5EF4-FFF2-40B4-BE49-F238E27FC236}">
                <a16:creationId xmlns:a16="http://schemas.microsoft.com/office/drawing/2014/main" id="{A1F487C2-3F2C-52B5-3997-17648FF87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4200" y="1337945"/>
            <a:ext cx="10515600" cy="435133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EA500DCC-D6D5-D44D-36BA-65E225E2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00" y="6241514"/>
            <a:ext cx="160004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CF9333F-F5CD-5B4D-92C2-63D22F1D3F41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04715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6="http://schemas.microsoft.com/office/powerpoint/2015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 descr="" title="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" title="">
            <a:extLst>
              <a:ext uri="{FF2B5EF4-FFF2-40B4-BE49-F238E27FC236}">
                <a16:creationId xmlns:a16="http://schemas.microsoft.com/office/drawing/2014/main" id="{E53E5FA6-FB3F-A330-626B-A287242CA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3BCF38B9-51D4-21F7-6D94-BAD30D042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55" y="3566160"/>
            <a:ext cx="10938089" cy="19842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i="1" dirty="0">
                <a:solidFill>
                  <a:srgbClr val="FFFFFF"/>
                </a:solidFill>
                <a:latin typeface="+mj-lt"/>
                <a:cs typeface="+mj-cs"/>
              </a:rPr>
              <a:t>Then, a sea change for everyone:</a:t>
            </a:r>
            <a:br>
              <a:rPr lang="en-US" sz="4400" dirty="0">
                <a:solidFill>
                  <a:srgbClr val="FFFFFF"/>
                </a:solidFill>
                <a:latin typeface="+mj-lt"/>
                <a:cs typeface="+mj-cs"/>
              </a:rPr>
            </a:br>
            <a:r>
              <a:rPr lang="en-US" sz="4400" dirty="0">
                <a:solidFill>
                  <a:srgbClr val="FFFFFF"/>
                </a:solidFill>
                <a:latin typeface="+mj-lt"/>
                <a:cs typeface="+mj-cs"/>
              </a:rPr>
              <a:t>What the Supreme Court said</a:t>
            </a:r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2358A398-3A5A-556B-8089-4E63B0FD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fld id="{7CF9333F-F5CD-5B4D-92C2-63D22F1D3F41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>
                <a:spcAft>
                  <a:spcPts val="600"/>
                </a:spcAft>
                <a:defRPr/>
              </a:pPr>
              <a:t>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92849534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40A6FA5B-F10E-75AC-17F2-CAA2D7D10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case</a:t>
            </a:r>
          </a:p>
        </p:txBody>
      </p:sp>
      <p:sp>
        <p:nvSpPr>
          <p:cNvPr id="3" name="Content Placeholder 2" descr="" title="">
            <a:extLst>
              <a:ext uri="{FF2B5EF4-FFF2-40B4-BE49-F238E27FC236}">
                <a16:creationId xmlns:a16="http://schemas.microsoft.com/office/drawing/2014/main" id="{BF26F763-DF6C-525B-E2BC-7F0AC85B7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Facts about UNC program</a:t>
            </a:r>
          </a:p>
          <a:p>
            <a:r>
              <a:rPr lang="en-US"/>
              <a:t>Facts about Harvard program</a:t>
            </a:r>
            <a:endParaRPr lang="en-US" dirty="0"/>
          </a:p>
        </p:txBody>
      </p:sp>
      <p:sp>
        <p:nvSpPr>
          <p:cNvPr id="4" name="Slide Number Placeholder 3" descr="" title="">
            <a:extLst>
              <a:ext uri="{FF2B5EF4-FFF2-40B4-BE49-F238E27FC236}">
                <a16:creationId xmlns:a16="http://schemas.microsoft.com/office/drawing/2014/main" id="{3937CB91-8047-E0DF-20EC-5A3F8B6F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9333F-F5CD-5B4D-92C2-63D22F1D3F4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098" name="Picture 2" descr="" title="">
            <a:extLst>
              <a:ext uri="{FF2B5EF4-FFF2-40B4-BE49-F238E27FC236}">
                <a16:creationId xmlns:a16="http://schemas.microsoft.com/office/drawing/2014/main" id="{8C876CFB-5547-3CE7-561E-D8BC49E48A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54000" y="-9144"/>
            <a:ext cx="6096000" cy="608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" title="">
            <a:extLst>
              <a:ext uri="{FF2B5EF4-FFF2-40B4-BE49-F238E27FC236}">
                <a16:creationId xmlns:a16="http://schemas.microsoft.com/office/drawing/2014/main" id="{A3647431-1529-28DC-1EAB-9938DFC6B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0002" y="-18288"/>
            <a:ext cx="6096000" cy="608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 descr="" title="">
            <a:extLst>
              <a:ext uri="{FF2B5EF4-FFF2-40B4-BE49-F238E27FC236}">
                <a16:creationId xmlns:a16="http://schemas.microsoft.com/office/drawing/2014/main" id="{1C8643E2-114F-65F4-326C-DC44A7DDC450}"/>
              </a:ext>
            </a:extLst>
          </p:cNvPr>
          <p:cNvSpPr txBox="1"/>
          <p:nvPr/>
        </p:nvSpPr>
        <p:spPr>
          <a:xfrm>
            <a:off x="1757173" y="4393040"/>
            <a:ext cx="8677656" cy="124649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“The question presented is whether the admissions systems </a:t>
            </a:r>
          </a:p>
          <a:p>
            <a:pPr marL="0" indent="0" algn="ctr">
              <a:buNone/>
            </a:pPr>
            <a:r>
              <a:rPr lang="en-US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by Harvard College and UNC are lawful under the Equal Protection Clause of the Fourteenth Amendment.”</a:t>
            </a:r>
          </a:p>
        </p:txBody>
      </p:sp>
    </p:spTree>
    <p:extLst>
      <p:ext uri="{BB962C8B-B14F-4D97-AF65-F5344CB8AC3E}">
        <p14:creationId xmlns:p14="http://schemas.microsoft.com/office/powerpoint/2010/main" val="3773740980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Custom 133">
      <a:dk1>
        <a:srgbClr val="000000"/>
      </a:dk1>
      <a:lt1>
        <a:srgbClr val="FFFFFF"/>
      </a:lt1>
      <a:dk2>
        <a:srgbClr val="4C4C4E"/>
      </a:dk2>
      <a:lt2>
        <a:srgbClr val="E7E6E6"/>
      </a:lt2>
      <a:accent1>
        <a:srgbClr val="CE0E2D"/>
      </a:accent1>
      <a:accent2>
        <a:srgbClr val="ECB51F"/>
      </a:accent2>
      <a:accent3>
        <a:srgbClr val="595378"/>
      </a:accent3>
      <a:accent4>
        <a:srgbClr val="316094"/>
      </a:accent4>
      <a:accent5>
        <a:srgbClr val="4FA046"/>
      </a:accent5>
      <a:accent6>
        <a:srgbClr val="213F3D"/>
      </a:accent6>
      <a:hlink>
        <a:srgbClr val="CD0E2C"/>
      </a:hlink>
      <a:folHlink>
        <a:srgbClr val="D56D3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ustom 133">
      <a:dk1>
        <a:srgbClr val="000000"/>
      </a:dk1>
      <a:lt1>
        <a:srgbClr val="FFFFFF"/>
      </a:lt1>
      <a:dk2>
        <a:srgbClr val="4C4C4E"/>
      </a:dk2>
      <a:lt2>
        <a:srgbClr val="E7E6E6"/>
      </a:lt2>
      <a:accent1>
        <a:srgbClr val="CE0E2D"/>
      </a:accent1>
      <a:accent2>
        <a:srgbClr val="ECB51F"/>
      </a:accent2>
      <a:accent3>
        <a:srgbClr val="595378"/>
      </a:accent3>
      <a:accent4>
        <a:srgbClr val="316094"/>
      </a:accent4>
      <a:accent5>
        <a:srgbClr val="4FA046"/>
      </a:accent5>
      <a:accent6>
        <a:srgbClr val="213F3D"/>
      </a:accent6>
      <a:hlink>
        <a:srgbClr val="CD0E2C"/>
      </a:hlink>
      <a:folHlink>
        <a:srgbClr val="D56D3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on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B01513"/>
    </a:accent1>
    <a:accent2>
      <a:srgbClr val="EA6312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ap:Properties xmlns:vt="http://schemas.openxmlformats.org/officeDocument/2006/docPropsVTypes" xmlns:ap="http://schemas.openxmlformats.org/officeDocument/2006/extended-properties"/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terms:created xsi:type="dcterms:W3CDTF">1900-01-01T06:00:00.0000000Z</dcterms:created>
  <dcterms:modified xsi:type="dcterms:W3CDTF">1900-01-01T06:00:00.0000000Z</dcterms:modified>
</coreProperties>
</file>