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Michael R Dougherty"/>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2-02T12:29:02.323">
    <p:pos x="196" y="725"/>
    <p:text>Whenever I want to do something that might be controversial, I start with socializing key points, data, rationale. This is done before I start working with faculty actively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2f75b4b5a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2f75b4b5a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2baaa480af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2baaa480a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2f88d084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2f88d084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2f88d0849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2f88d0849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2baaa480af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2baaa480a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2baaa480af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2baaa480a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2baaa480a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2baaa480a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2baaa480a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2baaa480a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2baaa480a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2baaa480a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2baaa480a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2baaa480a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2baaa480af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2baaa480a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comments" Target="../comments/comment1.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272350" y="218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Let’s get Focused - As of 1:24pm</a:t>
            </a:r>
            <a:endParaRPr/>
          </a:p>
        </p:txBody>
      </p:sp>
      <p:pic>
        <p:nvPicPr>
          <p:cNvPr descr="Forms response chart. Question title: What topics are you most interested in for the group discussion session on Day 2. Select as many as you want or suggest new topics. New suggestions will be included in the choice set for others to vote on. You can also check back in and vote again!. Number of responses: 58 responses." id="55" name="Google Shape;55;p13"/>
          <p:cNvPicPr preferRelativeResize="0"/>
          <p:nvPr/>
        </p:nvPicPr>
        <p:blipFill>
          <a:blip r:embed="rId3">
            <a:alphaModFix/>
          </a:blip>
          <a:stretch>
            <a:fillRect/>
          </a:stretch>
        </p:blipFill>
        <p:spPr>
          <a:xfrm>
            <a:off x="743625" y="845775"/>
            <a:ext cx="7782850" cy="4408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Evidence-based </a:t>
            </a:r>
            <a:r>
              <a:rPr lang="en"/>
              <a:t>decision</a:t>
            </a:r>
            <a:r>
              <a:rPr lang="en"/>
              <a:t> making</a:t>
            </a:r>
            <a:endParaRPr/>
          </a:p>
        </p:txBody>
      </p:sp>
      <p:sp>
        <p:nvSpPr>
          <p:cNvPr id="116" name="Google Shape;116;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Where possible, leverage data and consensus reports</a:t>
            </a:r>
            <a:endParaRPr/>
          </a:p>
          <a:p>
            <a:pPr indent="0" lvl="0" marL="0" rtl="0" algn="l">
              <a:spcBef>
                <a:spcPts val="1200"/>
              </a:spcBef>
              <a:spcAft>
                <a:spcPts val="0"/>
              </a:spcAft>
              <a:buNone/>
            </a:pPr>
            <a:r>
              <a:rPr lang="en"/>
              <a:t>Where needed, do the research yourself</a:t>
            </a:r>
            <a:endParaRPr/>
          </a:p>
          <a:p>
            <a:pPr indent="0" lvl="0" marL="0" rtl="0" algn="l">
              <a:spcBef>
                <a:spcPts val="1200"/>
              </a:spcBef>
              <a:spcAft>
                <a:spcPts val="0"/>
              </a:spcAft>
              <a:buNone/>
            </a:pPr>
            <a:r>
              <a:rPr lang="en"/>
              <a:t>	Be able to show why/how things can be enhanced or discontinued</a:t>
            </a:r>
            <a:endParaRPr/>
          </a:p>
          <a:p>
            <a:pPr indent="0" lvl="0" marL="0" rtl="0" algn="l">
              <a:spcBef>
                <a:spcPts val="1200"/>
              </a:spcBef>
              <a:spcAft>
                <a:spcPts val="0"/>
              </a:spcAft>
              <a:buNone/>
            </a:pPr>
            <a:r>
              <a:rPr lang="en"/>
              <a:t>Importance of “pre-gaming” (manage what you can ahead of time - </a:t>
            </a:r>
            <a:r>
              <a:rPr i="1" lang="en"/>
              <a:t>groundwork</a:t>
            </a:r>
            <a:r>
              <a:rPr lang="en"/>
              <a:t>)</a:t>
            </a:r>
            <a:endParaRPr/>
          </a:p>
          <a:p>
            <a:pPr indent="0" lvl="0" marL="0" rtl="0" algn="l">
              <a:spcBef>
                <a:spcPts val="1200"/>
              </a:spcBef>
              <a:spcAft>
                <a:spcPts val="0"/>
              </a:spcAft>
              <a:buNone/>
            </a:pPr>
            <a:r>
              <a:rPr lang="en"/>
              <a:t>	Foreshadowing</a:t>
            </a:r>
            <a:endParaRPr/>
          </a:p>
          <a:p>
            <a:pPr indent="0" lvl="0" marL="0" rtl="0" algn="l">
              <a:spcBef>
                <a:spcPts val="1200"/>
              </a:spcBef>
              <a:spcAft>
                <a:spcPts val="0"/>
              </a:spcAft>
              <a:buNone/>
            </a:pPr>
            <a:r>
              <a:rPr lang="en"/>
              <a:t>	</a:t>
            </a:r>
            <a:r>
              <a:rPr lang="en"/>
              <a:t>Repetition</a:t>
            </a:r>
            <a:r>
              <a:rPr lang="en"/>
              <a:t> (see what we did there)</a:t>
            </a:r>
            <a:endParaRPr/>
          </a:p>
          <a:p>
            <a:pPr indent="0" lvl="0" marL="0" rtl="0" algn="l">
              <a:spcBef>
                <a:spcPts val="1200"/>
              </a:spcBef>
              <a:spcAft>
                <a:spcPts val="1200"/>
              </a:spcAft>
              <a:buNone/>
            </a:pPr>
            <a:r>
              <a:rPr lang="en"/>
              <a:t>	Setting parameters (when possible)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Execution and Implementation</a:t>
            </a:r>
            <a:endParaRPr/>
          </a:p>
        </p:txBody>
      </p:sp>
      <p:sp>
        <p:nvSpPr>
          <p:cNvPr id="122" name="Google Shape;122;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Consensus should not the goal (usually)</a:t>
            </a:r>
            <a:endParaRPr/>
          </a:p>
          <a:p>
            <a:pPr indent="0" lvl="0" marL="0" rtl="0" algn="l">
              <a:spcBef>
                <a:spcPts val="1200"/>
              </a:spcBef>
              <a:spcAft>
                <a:spcPts val="0"/>
              </a:spcAft>
              <a:buNone/>
            </a:pPr>
            <a:r>
              <a:rPr lang="en"/>
              <a:t>We’re seeking permissions, not consensus</a:t>
            </a:r>
            <a:endParaRPr/>
          </a:p>
          <a:p>
            <a:pPr indent="0" lvl="0" marL="0" rtl="0" algn="l">
              <a:spcBef>
                <a:spcPts val="1200"/>
              </a:spcBef>
              <a:spcAft>
                <a:spcPts val="0"/>
              </a:spcAft>
              <a:buNone/>
            </a:pPr>
            <a:r>
              <a:rPr lang="en"/>
              <a:t>Don’t let perfection be the enemy of the good</a:t>
            </a:r>
            <a:endParaRPr/>
          </a:p>
          <a:p>
            <a:pPr indent="0" lvl="0" marL="0" rtl="0" algn="l">
              <a:spcBef>
                <a:spcPts val="1200"/>
              </a:spcBef>
              <a:spcAft>
                <a:spcPts val="0"/>
              </a:spcAft>
              <a:buClr>
                <a:schemeClr val="dk1"/>
              </a:buClr>
              <a:buSzPts val="1100"/>
              <a:buFont typeface="Arial"/>
              <a:buNone/>
            </a:pPr>
            <a:r>
              <a:rPr lang="en"/>
              <a:t>Build on existing efforts</a:t>
            </a:r>
            <a:endParaRPr/>
          </a:p>
          <a:p>
            <a:pPr indent="0" lvl="0" marL="0" rtl="0" algn="l">
              <a:spcBef>
                <a:spcPts val="1200"/>
              </a:spcBef>
              <a:spcAft>
                <a:spcPts val="0"/>
              </a:spcAft>
              <a:buNone/>
            </a:pPr>
            <a:r>
              <a:rPr lang="en"/>
              <a:t>Make it relevant to what people are already doing</a:t>
            </a:r>
            <a:endParaRPr/>
          </a:p>
          <a:p>
            <a:pPr indent="0" lvl="0" marL="0" rtl="0" algn="l">
              <a:spcBef>
                <a:spcPts val="1200"/>
              </a:spcBef>
              <a:spcAft>
                <a:spcPts val="0"/>
              </a:spcAft>
              <a:buNone/>
            </a:pPr>
            <a:r>
              <a:rPr lang="en"/>
              <a:t>Make it easy on everyone else</a:t>
            </a:r>
            <a:endParaRPr/>
          </a:p>
          <a:p>
            <a:pPr indent="0" lvl="0" marL="0" rtl="0" algn="l">
              <a:spcBef>
                <a:spcPts val="1200"/>
              </a:spcBef>
              <a:spcAft>
                <a:spcPts val="1200"/>
              </a:spcAft>
              <a:buNone/>
            </a:pPr>
            <a:r>
              <a:t/>
            </a:r>
            <a:endParaRPr/>
          </a:p>
        </p:txBody>
      </p:sp>
      <p:sp>
        <p:nvSpPr>
          <p:cNvPr id="123" name="Google Shape;123;p23"/>
          <p:cNvSpPr/>
          <p:nvPr/>
        </p:nvSpPr>
        <p:spPr>
          <a:xfrm>
            <a:off x="5626275" y="2389175"/>
            <a:ext cx="3205800" cy="2480100"/>
          </a:xfrm>
          <a:prstGeom prst="roundRect">
            <a:avLst>
              <a:gd fmla="val 16667" name="adj"/>
            </a:avLst>
          </a:prstGeom>
          <a:solidFill>
            <a:srgbClr val="0000FF"/>
          </a:solidFill>
          <a:ln cap="flat" cmpd="sng" w="9525">
            <a:solidFill>
              <a:schemeClr val="dk2"/>
            </a:solidFill>
            <a:prstDash val="solid"/>
            <a:round/>
            <a:headEnd len="sm" w="sm" type="none"/>
            <a:tailEnd len="sm" w="sm" type="none"/>
          </a:ln>
          <a:effectLst>
            <a:outerShdw blurRad="57150" rotWithShape="0" algn="bl" dir="7860000" dist="15240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600">
                <a:solidFill>
                  <a:schemeClr val="lt1"/>
                </a:solidFill>
              </a:rPr>
              <a:t>Thought point: Most faculty are not natural persuaders or executively inclined - but </a:t>
            </a:r>
            <a:r>
              <a:rPr lang="en" sz="1600">
                <a:solidFill>
                  <a:schemeClr val="lt1"/>
                </a:solidFill>
              </a:rPr>
              <a:t>collaborators</a:t>
            </a:r>
            <a:r>
              <a:rPr lang="en" sz="1600">
                <a:solidFill>
                  <a:schemeClr val="lt1"/>
                </a:solidFill>
              </a:rPr>
              <a:t> and learners - this can make changemaking uncomfortable </a:t>
            </a:r>
            <a:endParaRPr sz="16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Sustaining and Maintaining</a:t>
            </a:r>
            <a:endParaRPr/>
          </a:p>
        </p:txBody>
      </p:sp>
      <p:sp>
        <p:nvSpPr>
          <p:cNvPr id="129" name="Google Shape;129;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Change is a process, not an endpoint</a:t>
            </a:r>
            <a:endParaRPr/>
          </a:p>
          <a:p>
            <a:pPr indent="0" lvl="0" marL="0" rtl="0" algn="l">
              <a:spcBef>
                <a:spcPts val="1200"/>
              </a:spcBef>
              <a:spcAft>
                <a:spcPts val="0"/>
              </a:spcAft>
              <a:buNone/>
            </a:pPr>
            <a:r>
              <a:rPr lang="en"/>
              <a:t>Build structures to support the change efforts</a:t>
            </a:r>
            <a:endParaRPr/>
          </a:p>
          <a:p>
            <a:pPr indent="0" lvl="0" marL="0" rtl="0" algn="l">
              <a:spcBef>
                <a:spcPts val="1200"/>
              </a:spcBef>
              <a:spcAft>
                <a:spcPts val="0"/>
              </a:spcAft>
              <a:buNone/>
            </a:pPr>
            <a:r>
              <a:rPr lang="en"/>
              <a:t>Reinforce change efforts to prevent backsliding</a:t>
            </a:r>
            <a:endParaRPr/>
          </a:p>
          <a:p>
            <a:pPr indent="0" lvl="0" marL="0" rtl="0" algn="l">
              <a:spcBef>
                <a:spcPts val="1200"/>
              </a:spcBef>
              <a:spcAft>
                <a:spcPts val="0"/>
              </a:spcAft>
              <a:buNone/>
            </a:pPr>
            <a:r>
              <a:rPr lang="en"/>
              <a:t>	“System Thinking”  - change has positive effects elsewhere &amp; elsewhen</a:t>
            </a:r>
            <a:endParaRPr/>
          </a:p>
          <a:p>
            <a:pPr indent="0" lvl="0" marL="0" rtl="0" algn="l">
              <a:spcBef>
                <a:spcPts val="1200"/>
              </a:spcBef>
              <a:spcAft>
                <a:spcPts val="0"/>
              </a:spcAft>
              <a:buNone/>
            </a:pPr>
            <a:r>
              <a:rPr lang="en"/>
              <a:t>What level change are you aiming for</a:t>
            </a:r>
            <a:endParaRPr/>
          </a:p>
          <a:p>
            <a:pPr indent="0" lvl="0" marL="0" rtl="0" algn="l">
              <a:spcBef>
                <a:spcPts val="1200"/>
              </a:spcBef>
              <a:spcAft>
                <a:spcPts val="0"/>
              </a:spcAft>
              <a:buNone/>
            </a:pPr>
            <a:r>
              <a:rPr lang="en"/>
              <a:t>	Change as interim chair (Surface?)</a:t>
            </a:r>
            <a:endParaRPr/>
          </a:p>
          <a:p>
            <a:pPr indent="0" lvl="0" marL="0" rtl="0" algn="l">
              <a:spcBef>
                <a:spcPts val="1200"/>
              </a:spcBef>
              <a:spcAft>
                <a:spcPts val="0"/>
              </a:spcAft>
              <a:buNone/>
            </a:pPr>
            <a:r>
              <a:rPr lang="en"/>
              <a:t>	Change as chair (Deep?)</a:t>
            </a:r>
            <a:endParaRPr/>
          </a:p>
          <a:p>
            <a:pPr indent="0" lvl="0" marL="0" rtl="0" algn="l">
              <a:spcBef>
                <a:spcPts val="1200"/>
              </a:spcBef>
              <a:spcAft>
                <a:spcPts val="0"/>
              </a:spcAft>
              <a:buNone/>
            </a:pPr>
            <a:r>
              <a:rPr lang="en"/>
              <a:t>	Either is meaningful (Perk?)</a:t>
            </a:r>
            <a:endParaRPr/>
          </a:p>
          <a:p>
            <a:pPr indent="0" lvl="0" marL="0" rtl="0" algn="l">
              <a:spcBef>
                <a:spcPts val="1200"/>
              </a:spcBef>
              <a:spcAft>
                <a:spcPts val="1200"/>
              </a:spcAft>
              <a:buNone/>
            </a:pPr>
            <a:r>
              <a:t/>
            </a:r>
            <a:endParaRPr/>
          </a:p>
        </p:txBody>
      </p:sp>
      <p:sp>
        <p:nvSpPr>
          <p:cNvPr id="130" name="Google Shape;130;p24"/>
          <p:cNvSpPr/>
          <p:nvPr/>
        </p:nvSpPr>
        <p:spPr>
          <a:xfrm>
            <a:off x="5020325" y="3192400"/>
            <a:ext cx="3812100" cy="1705200"/>
          </a:xfrm>
          <a:prstGeom prst="roundRect">
            <a:avLst>
              <a:gd fmla="val 16667" name="adj"/>
            </a:avLst>
          </a:prstGeom>
          <a:solidFill>
            <a:srgbClr val="0000FF"/>
          </a:solidFill>
          <a:ln cap="flat" cmpd="sng" w="9525">
            <a:solidFill>
              <a:schemeClr val="dk2"/>
            </a:solidFill>
            <a:prstDash val="solid"/>
            <a:round/>
            <a:headEnd len="sm" w="sm" type="none"/>
            <a:tailEnd len="sm" w="sm" type="none"/>
          </a:ln>
          <a:effectLst>
            <a:outerShdw blurRad="57150" rotWithShape="0" algn="bl" dir="7140000" dist="15240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chemeClr val="lt1"/>
                </a:solidFill>
              </a:rPr>
              <a:t>Thought point: Importance of ‘</a:t>
            </a:r>
            <a:r>
              <a:rPr b="1" lang="en" sz="1800">
                <a:solidFill>
                  <a:schemeClr val="lt1"/>
                </a:solidFill>
              </a:rPr>
              <a:t>small goals/wins</a:t>
            </a:r>
            <a:r>
              <a:rPr lang="en" sz="1800">
                <a:solidFill>
                  <a:schemeClr val="lt1"/>
                </a:solidFill>
              </a:rPr>
              <a:t>’</a:t>
            </a:r>
            <a:endParaRPr sz="1800">
              <a:solidFill>
                <a:schemeClr val="lt1"/>
              </a:solidFill>
            </a:endParaRPr>
          </a:p>
          <a:p>
            <a:pPr indent="0" lvl="0" marL="0" rtl="0" algn="ctr">
              <a:spcBef>
                <a:spcPts val="0"/>
              </a:spcBef>
              <a:spcAft>
                <a:spcPts val="0"/>
              </a:spcAft>
              <a:buNone/>
            </a:pPr>
            <a:r>
              <a:rPr lang="en" sz="1800">
                <a:solidFill>
                  <a:schemeClr val="lt1"/>
                </a:solidFill>
              </a:rPr>
              <a:t>Visible signs of progress when possible</a:t>
            </a:r>
            <a:endParaRPr sz="1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ph type="ctrTitle"/>
          </p:nvPr>
        </p:nvSpPr>
        <p:spPr>
          <a:xfrm>
            <a:off x="184883" y="228060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chemeClr val="lt1"/>
                </a:solidFill>
              </a:rPr>
              <a:t>Tips for Change Makers</a:t>
            </a:r>
            <a:endParaRPr>
              <a:solidFill>
                <a:schemeClr val="lt1"/>
              </a:solidFill>
            </a:endParaRPr>
          </a:p>
          <a:p>
            <a:pPr indent="0" lvl="0" marL="0" rtl="0" algn="ctr">
              <a:spcBef>
                <a:spcPts val="0"/>
              </a:spcBef>
              <a:spcAft>
                <a:spcPts val="0"/>
              </a:spcAft>
              <a:buNone/>
            </a:pPr>
            <a:r>
              <a:rPr lang="en" sz="3500">
                <a:solidFill>
                  <a:schemeClr val="lt1"/>
                </a:solidFill>
              </a:rPr>
              <a:t>(yes, that means us)</a:t>
            </a:r>
            <a:endParaRPr sz="3500">
              <a:solidFill>
                <a:schemeClr val="lt1"/>
              </a:solidFill>
            </a:endParaRPr>
          </a:p>
        </p:txBody>
      </p:sp>
      <p:sp>
        <p:nvSpPr>
          <p:cNvPr id="61" name="Google Shape;61;p14"/>
          <p:cNvSpPr txBox="1"/>
          <p:nvPr>
            <p:ph idx="1" type="subTitle"/>
          </p:nvPr>
        </p:nvSpPr>
        <p:spPr>
          <a:xfrm>
            <a:off x="184875" y="42714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000">
                <a:solidFill>
                  <a:schemeClr val="lt1"/>
                </a:solidFill>
              </a:rPr>
              <a:t>Jay Smart &amp; Mike Dougherty </a:t>
            </a:r>
            <a:endParaRPr sz="20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2171825" y="339975"/>
            <a:ext cx="43563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Stages of change</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t>Before you start</a:t>
            </a:r>
            <a:endParaRPr b="1"/>
          </a:p>
          <a:p>
            <a:pPr indent="0" lvl="0" marL="0" rtl="0" algn="l">
              <a:spcBef>
                <a:spcPts val="1200"/>
              </a:spcBef>
              <a:spcAft>
                <a:spcPts val="0"/>
              </a:spcAft>
              <a:buNone/>
            </a:pPr>
            <a:r>
              <a:rPr lang="en"/>
              <a:t>	</a:t>
            </a:r>
            <a:endParaRPr/>
          </a:p>
          <a:p>
            <a:pPr indent="0" lvl="0" marL="0" rtl="0" algn="l">
              <a:spcBef>
                <a:spcPts val="1200"/>
              </a:spcBef>
              <a:spcAft>
                <a:spcPts val="0"/>
              </a:spcAft>
              <a:buNone/>
            </a:pPr>
            <a:r>
              <a:rPr b="1" lang="en"/>
              <a:t>Building the C</a:t>
            </a:r>
            <a:r>
              <a:rPr b="1" lang="en"/>
              <a:t>hange Effort.</a:t>
            </a:r>
            <a:endParaRPr b="1"/>
          </a:p>
          <a:p>
            <a:pPr indent="0" lvl="0" marL="0" rtl="0" algn="l">
              <a:spcBef>
                <a:spcPts val="1200"/>
              </a:spcBef>
              <a:spcAft>
                <a:spcPts val="0"/>
              </a:spcAft>
              <a:buNone/>
            </a:pPr>
            <a:r>
              <a:t/>
            </a:r>
            <a:endParaRPr/>
          </a:p>
          <a:p>
            <a:pPr indent="0" lvl="0" marL="0" rtl="0" algn="l">
              <a:spcBef>
                <a:spcPts val="1200"/>
              </a:spcBef>
              <a:spcAft>
                <a:spcPts val="0"/>
              </a:spcAft>
              <a:buNone/>
            </a:pPr>
            <a:r>
              <a:rPr b="1" lang="en"/>
              <a:t>Execution and Implementation</a:t>
            </a:r>
            <a:endParaRPr b="1"/>
          </a:p>
          <a:p>
            <a:pPr indent="0" lvl="0" marL="0" rtl="0" algn="l">
              <a:spcBef>
                <a:spcPts val="1200"/>
              </a:spcBef>
              <a:spcAft>
                <a:spcPts val="0"/>
              </a:spcAft>
              <a:buNone/>
            </a:pPr>
            <a:r>
              <a:t/>
            </a:r>
            <a:endParaRPr b="1"/>
          </a:p>
          <a:p>
            <a:pPr indent="0" lvl="0" marL="0" rtl="0" algn="l">
              <a:spcBef>
                <a:spcPts val="1200"/>
              </a:spcBef>
              <a:spcAft>
                <a:spcPts val="1200"/>
              </a:spcAft>
              <a:buNone/>
            </a:pPr>
            <a:r>
              <a:rPr b="1" lang="en"/>
              <a:t>Sustaining and M</a:t>
            </a:r>
            <a:r>
              <a:rPr b="1" lang="en"/>
              <a:t>aintaining</a:t>
            </a:r>
            <a:endParaRPr/>
          </a:p>
        </p:txBody>
      </p:sp>
      <p:pic>
        <p:nvPicPr>
          <p:cNvPr descr="Royalty-Free photo: Brown wooden stairs under white cloudy sky ..." id="68" name="Google Shape;68;p15"/>
          <p:cNvPicPr preferRelativeResize="0"/>
          <p:nvPr/>
        </p:nvPicPr>
        <p:blipFill>
          <a:blip r:embed="rId3">
            <a:alphaModFix/>
          </a:blip>
          <a:stretch>
            <a:fillRect/>
          </a:stretch>
        </p:blipFill>
        <p:spPr>
          <a:xfrm>
            <a:off x="5413200" y="912675"/>
            <a:ext cx="2437475" cy="3656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t>Before you Start</a:t>
            </a:r>
            <a:endParaRPr b="1"/>
          </a:p>
        </p:txBody>
      </p:sp>
      <p:sp>
        <p:nvSpPr>
          <p:cNvPr id="74" name="Google Shape;74;p16"/>
          <p:cNvSpPr txBox="1"/>
          <p:nvPr>
            <p:ph idx="1" type="body"/>
          </p:nvPr>
        </p:nvSpPr>
        <p:spPr>
          <a:xfrm>
            <a:off x="311700" y="1017725"/>
            <a:ext cx="8724900" cy="3842400"/>
          </a:xfrm>
          <a:prstGeom prst="rect">
            <a:avLst/>
          </a:prstGeom>
        </p:spPr>
        <p:txBody>
          <a:bodyPr anchorCtr="0" anchor="t" bIns="91425" lIns="91425" spcFirstLastPara="1" rIns="91425" wrap="square" tIns="91425">
            <a:normAutofit fontScale="92500" lnSpcReduction="20000"/>
          </a:bodyPr>
          <a:lstStyle/>
          <a:p>
            <a:pPr indent="-387191" lvl="0" marL="457200" rtl="0" algn="l">
              <a:spcBef>
                <a:spcPts val="0"/>
              </a:spcBef>
              <a:spcAft>
                <a:spcPts val="0"/>
              </a:spcAft>
              <a:buSzPct val="100000"/>
              <a:buChar char="●"/>
            </a:pPr>
            <a:r>
              <a:rPr lang="en" sz="2700"/>
              <a:t>Build relationships</a:t>
            </a:r>
            <a:endParaRPr sz="2700"/>
          </a:p>
          <a:p>
            <a:pPr indent="-387191" lvl="1" marL="914400" rtl="0" algn="l">
              <a:spcBef>
                <a:spcPts val="0"/>
              </a:spcBef>
              <a:spcAft>
                <a:spcPts val="0"/>
              </a:spcAft>
              <a:buSzPct val="100000"/>
              <a:buChar char="○"/>
            </a:pPr>
            <a:r>
              <a:rPr lang="en" sz="2700"/>
              <a:t>Nothing happens on our own or without context</a:t>
            </a:r>
            <a:endParaRPr sz="2700"/>
          </a:p>
          <a:p>
            <a:pPr indent="0" lvl="0" marL="0" rtl="0" algn="l">
              <a:spcBef>
                <a:spcPts val="1200"/>
              </a:spcBef>
              <a:spcAft>
                <a:spcPts val="0"/>
              </a:spcAft>
              <a:buNone/>
            </a:pPr>
            <a:r>
              <a:t/>
            </a:r>
            <a:endParaRPr sz="2700"/>
          </a:p>
          <a:p>
            <a:pPr indent="-387191" lvl="0" marL="457200" rtl="0" algn="l">
              <a:spcBef>
                <a:spcPts val="1200"/>
              </a:spcBef>
              <a:spcAft>
                <a:spcPts val="0"/>
              </a:spcAft>
              <a:buSzPct val="100000"/>
              <a:buChar char="●"/>
            </a:pPr>
            <a:r>
              <a:rPr lang="en" sz="2700"/>
              <a:t>Create</a:t>
            </a:r>
            <a:r>
              <a:rPr lang="en" sz="2700"/>
              <a:t> social capital - </a:t>
            </a:r>
            <a:r>
              <a:rPr i="1" lang="en" sz="2700"/>
              <a:t>Reciprocity!</a:t>
            </a:r>
            <a:endParaRPr i="1" sz="2700"/>
          </a:p>
          <a:p>
            <a:pPr indent="-387191" lvl="1" marL="914400" rtl="0" algn="l">
              <a:spcBef>
                <a:spcPts val="0"/>
              </a:spcBef>
              <a:spcAft>
                <a:spcPts val="0"/>
              </a:spcAft>
              <a:buSzPct val="100000"/>
              <a:buChar char="○"/>
            </a:pPr>
            <a:r>
              <a:rPr lang="en" sz="2700"/>
              <a:t>Treating people as people</a:t>
            </a:r>
            <a:endParaRPr sz="2700"/>
          </a:p>
          <a:p>
            <a:pPr indent="0" lvl="0" marL="0" rtl="0" algn="l">
              <a:spcBef>
                <a:spcPts val="1200"/>
              </a:spcBef>
              <a:spcAft>
                <a:spcPts val="0"/>
              </a:spcAft>
              <a:buNone/>
            </a:pPr>
            <a:r>
              <a:t/>
            </a:r>
            <a:endParaRPr sz="2700"/>
          </a:p>
          <a:p>
            <a:pPr indent="-387191" lvl="0" marL="457200" rtl="0" algn="l">
              <a:spcBef>
                <a:spcPts val="1200"/>
              </a:spcBef>
              <a:spcAft>
                <a:spcPts val="0"/>
              </a:spcAft>
              <a:buSzPct val="100000"/>
              <a:buChar char="●"/>
            </a:pPr>
            <a:r>
              <a:rPr lang="en" sz="2700"/>
              <a:t>Establish a culture of trust</a:t>
            </a:r>
            <a:endParaRPr sz="2700"/>
          </a:p>
          <a:p>
            <a:pPr indent="-387191" lvl="1" marL="914400" rtl="0" algn="l">
              <a:spcBef>
                <a:spcPts val="0"/>
              </a:spcBef>
              <a:spcAft>
                <a:spcPts val="0"/>
              </a:spcAft>
              <a:buSzPct val="100000"/>
              <a:buChar char="○"/>
            </a:pPr>
            <a:r>
              <a:rPr lang="en" sz="2700"/>
              <a:t>Trust as chair is different from trust as colleague</a:t>
            </a:r>
            <a:endParaRPr sz="2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 Social Capital</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Positive relationships are your best friend</a:t>
            </a:r>
            <a:endParaRPr/>
          </a:p>
          <a:p>
            <a:pPr indent="0" lvl="0" marL="0" rtl="0" algn="l">
              <a:spcBef>
                <a:spcPts val="1200"/>
              </a:spcBef>
              <a:spcAft>
                <a:spcPts val="0"/>
              </a:spcAft>
              <a:buNone/>
            </a:pPr>
            <a:r>
              <a:rPr lang="en"/>
              <a:t>Working through (not against) human (faculty) nature: Empathy</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81" name="Google Shape;81;p17"/>
          <p:cNvPicPr preferRelativeResize="0"/>
          <p:nvPr/>
        </p:nvPicPr>
        <p:blipFill>
          <a:blip r:embed="rId3">
            <a:alphaModFix/>
          </a:blip>
          <a:stretch>
            <a:fillRect/>
          </a:stretch>
        </p:blipFill>
        <p:spPr>
          <a:xfrm>
            <a:off x="515125" y="2183950"/>
            <a:ext cx="3629173" cy="2697900"/>
          </a:xfrm>
          <a:prstGeom prst="rect">
            <a:avLst/>
          </a:prstGeom>
          <a:noFill/>
          <a:ln>
            <a:noFill/>
          </a:ln>
        </p:spPr>
      </p:pic>
      <p:pic>
        <p:nvPicPr>
          <p:cNvPr id="82" name="Google Shape;82;p17"/>
          <p:cNvPicPr preferRelativeResize="0"/>
          <p:nvPr/>
        </p:nvPicPr>
        <p:blipFill>
          <a:blip r:embed="rId4">
            <a:alphaModFix/>
          </a:blip>
          <a:stretch>
            <a:fillRect/>
          </a:stretch>
        </p:blipFill>
        <p:spPr>
          <a:xfrm>
            <a:off x="4033900" y="2119025"/>
            <a:ext cx="4798397" cy="2910574"/>
          </a:xfrm>
          <a:prstGeom prst="rect">
            <a:avLst/>
          </a:prstGeom>
          <a:noFill/>
          <a:ln>
            <a:noFill/>
          </a:ln>
        </p:spPr>
      </p:pic>
      <p:sp>
        <p:nvSpPr>
          <p:cNvPr id="83" name="Google Shape;83;p17"/>
          <p:cNvSpPr/>
          <p:nvPr/>
        </p:nvSpPr>
        <p:spPr>
          <a:xfrm>
            <a:off x="7162275" y="2783750"/>
            <a:ext cx="1550100" cy="450900"/>
          </a:xfrm>
          <a:prstGeom prst="rect">
            <a:avLst/>
          </a:prstGeom>
          <a:solidFill>
            <a:srgbClr val="EEECE1"/>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t>Change happens here</a:t>
            </a:r>
            <a:endParaRPr sz="1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Developing “street cred”</a:t>
            </a:r>
            <a:endParaRPr/>
          </a:p>
        </p:txBody>
      </p:sp>
      <p:sp>
        <p:nvSpPr>
          <p:cNvPr id="89" name="Google Shape;89;p18"/>
          <p:cNvSpPr txBox="1"/>
          <p:nvPr>
            <p:ph idx="1" type="body"/>
          </p:nvPr>
        </p:nvSpPr>
        <p:spPr>
          <a:xfrm>
            <a:off x="311700" y="1152475"/>
            <a:ext cx="8520600" cy="3688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Socialize ideas. Key to getting folks on board</a:t>
            </a:r>
            <a:endParaRPr/>
          </a:p>
          <a:p>
            <a:pPr indent="0" lvl="0" marL="0" rtl="0" algn="l">
              <a:spcBef>
                <a:spcPts val="1200"/>
              </a:spcBef>
              <a:spcAft>
                <a:spcPts val="0"/>
              </a:spcAft>
              <a:buNone/>
            </a:pPr>
            <a:r>
              <a:rPr lang="en"/>
              <a:t>Use evidence and data. If there is none, do the work </a:t>
            </a:r>
            <a:r>
              <a:rPr lang="en"/>
              <a:t>yourself</a:t>
            </a:r>
            <a:endParaRPr/>
          </a:p>
          <a:p>
            <a:pPr indent="0" lvl="0" marL="0" rtl="0" algn="l">
              <a:spcBef>
                <a:spcPts val="1200"/>
              </a:spcBef>
              <a:spcAft>
                <a:spcPts val="0"/>
              </a:spcAft>
              <a:buNone/>
            </a:pPr>
            <a:r>
              <a:rPr lang="en"/>
              <a:t>Capitalize on defaults. It’s easier to add elements to a policy than to remove them. When developing policy, work in ways that ensure they key ideas are inserted early. This relates to who you engage and when (stakeholders bullet).</a:t>
            </a:r>
            <a:endParaRPr/>
          </a:p>
          <a:p>
            <a:pPr indent="0" lvl="0" marL="0" rtl="0" algn="l">
              <a:spcBef>
                <a:spcPts val="1200"/>
              </a:spcBef>
              <a:spcAft>
                <a:spcPts val="0"/>
              </a:spcAft>
              <a:buNone/>
            </a:pPr>
            <a:r>
              <a:rPr lang="en"/>
              <a:t>Other tips</a:t>
            </a:r>
            <a:endParaRPr/>
          </a:p>
          <a:p>
            <a:pPr indent="-342900" lvl="0" marL="457200" rtl="0" algn="l">
              <a:spcBef>
                <a:spcPts val="1200"/>
              </a:spcBef>
              <a:spcAft>
                <a:spcPts val="0"/>
              </a:spcAft>
              <a:buSzPts val="1800"/>
              <a:buChar char="●"/>
            </a:pPr>
            <a:r>
              <a:rPr lang="en"/>
              <a:t>Delegate and trust. </a:t>
            </a:r>
            <a:endParaRPr/>
          </a:p>
          <a:p>
            <a:pPr indent="-342900" lvl="0" marL="457200" rtl="0" algn="l">
              <a:spcBef>
                <a:spcPts val="0"/>
              </a:spcBef>
              <a:spcAft>
                <a:spcPts val="0"/>
              </a:spcAft>
              <a:buSzPts val="1800"/>
              <a:buChar char="●"/>
            </a:pPr>
            <a:r>
              <a:rPr lang="en"/>
              <a:t>Give faculty a license to innovate. </a:t>
            </a:r>
            <a:endParaRPr/>
          </a:p>
          <a:p>
            <a:pPr indent="-342900" lvl="0" marL="457200" rtl="0" algn="l">
              <a:spcBef>
                <a:spcPts val="0"/>
              </a:spcBef>
              <a:spcAft>
                <a:spcPts val="0"/>
              </a:spcAft>
              <a:buSzPts val="1800"/>
              <a:buChar char="●"/>
            </a:pPr>
            <a:r>
              <a:rPr lang="en"/>
              <a:t>Link Perception (intention) and Action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Building the Change Effort</a:t>
            </a:r>
            <a:endParaRPr/>
          </a:p>
        </p:txBody>
      </p:sp>
      <p:sp>
        <p:nvSpPr>
          <p:cNvPr id="95" name="Google Shape;95;p19"/>
          <p:cNvSpPr txBox="1"/>
          <p:nvPr>
            <p:ph idx="1" type="body"/>
          </p:nvPr>
        </p:nvSpPr>
        <p:spPr>
          <a:xfrm>
            <a:off x="311700" y="1152475"/>
            <a:ext cx="8767200" cy="37590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en"/>
              <a:t>Lay groundwork </a:t>
            </a:r>
            <a:r>
              <a:rPr i="1" lang="en"/>
              <a:t>before</a:t>
            </a:r>
            <a:r>
              <a:rPr lang="en"/>
              <a:t> you launch into the </a:t>
            </a:r>
            <a:r>
              <a:rPr lang="en"/>
              <a:t>work</a:t>
            </a:r>
            <a:endParaRPr/>
          </a:p>
          <a:p>
            <a:pPr indent="0" lvl="0" marL="0" rtl="0" algn="l">
              <a:spcBef>
                <a:spcPts val="1200"/>
              </a:spcBef>
              <a:spcAft>
                <a:spcPts val="0"/>
              </a:spcAft>
              <a:buNone/>
            </a:pPr>
            <a:r>
              <a:rPr b="1" lang="en"/>
              <a:t>Create</a:t>
            </a:r>
            <a:r>
              <a:rPr lang="en"/>
              <a:t> task forces </a:t>
            </a:r>
            <a:r>
              <a:rPr b="1" lang="en"/>
              <a:t>strategically</a:t>
            </a:r>
            <a:r>
              <a:rPr lang="en"/>
              <a:t>. </a:t>
            </a:r>
            <a:endParaRPr/>
          </a:p>
          <a:p>
            <a:pPr indent="457200" lvl="0" marL="0" rtl="0" algn="l">
              <a:spcBef>
                <a:spcPts val="1200"/>
              </a:spcBef>
              <a:spcAft>
                <a:spcPts val="0"/>
              </a:spcAft>
              <a:buNone/>
            </a:pPr>
            <a:r>
              <a:rPr lang="en"/>
              <a:t>Know who is on board, who are easy to convince, and who will be challengers.</a:t>
            </a:r>
            <a:endParaRPr/>
          </a:p>
          <a:p>
            <a:pPr indent="457200" lvl="0" marL="0" rtl="0" algn="l">
              <a:spcBef>
                <a:spcPts val="1200"/>
              </a:spcBef>
              <a:spcAft>
                <a:spcPts val="0"/>
              </a:spcAft>
              <a:buNone/>
            </a:pPr>
            <a:r>
              <a:rPr lang="en"/>
              <a:t>Focus on those in the middle.</a:t>
            </a:r>
            <a:endParaRPr/>
          </a:p>
          <a:p>
            <a:pPr indent="0" lvl="0" marL="0" rtl="0" algn="l">
              <a:spcBef>
                <a:spcPts val="1200"/>
              </a:spcBef>
              <a:spcAft>
                <a:spcPts val="0"/>
              </a:spcAft>
              <a:buNone/>
            </a:pPr>
            <a:r>
              <a:rPr b="1" lang="en"/>
              <a:t>Sensemaking</a:t>
            </a:r>
            <a:r>
              <a:rPr lang="en"/>
              <a:t>: Provide context, values, potential goals</a:t>
            </a:r>
            <a:endParaRPr/>
          </a:p>
          <a:p>
            <a:pPr indent="0" lvl="0" marL="457200" rtl="0" algn="l">
              <a:spcBef>
                <a:spcPts val="1200"/>
              </a:spcBef>
              <a:spcAft>
                <a:spcPts val="0"/>
              </a:spcAft>
              <a:buNone/>
            </a:pPr>
            <a:r>
              <a:rPr lang="en"/>
              <a:t>“Meet people where they are, not where you want them to be”</a:t>
            </a:r>
            <a:endParaRPr/>
          </a:p>
          <a:p>
            <a:pPr indent="0" lvl="0" marL="457200" rtl="0" algn="l">
              <a:spcBef>
                <a:spcPts val="1200"/>
              </a:spcBef>
              <a:spcAft>
                <a:spcPts val="0"/>
              </a:spcAft>
              <a:buNone/>
            </a:pPr>
            <a:r>
              <a:rPr lang="en"/>
              <a:t>-create investment : </a:t>
            </a:r>
            <a:r>
              <a:rPr i="1" lang="en"/>
              <a:t>Impact, Value, Connection</a:t>
            </a:r>
            <a:endParaRPr i="1"/>
          </a:p>
          <a:p>
            <a:pPr indent="0" lvl="0" marL="0" rtl="0" algn="l">
              <a:spcBef>
                <a:spcPts val="1200"/>
              </a:spcBef>
              <a:spcAft>
                <a:spcPts val="0"/>
              </a:spcAft>
              <a:buNone/>
            </a:pPr>
            <a:r>
              <a:rPr b="1" lang="en"/>
              <a:t>Work</a:t>
            </a:r>
            <a:r>
              <a:rPr lang="en"/>
              <a:t> with stakeholders from </a:t>
            </a:r>
            <a:r>
              <a:rPr b="1" lang="en"/>
              <a:t>the bottom up</a:t>
            </a:r>
            <a:r>
              <a:rPr lang="en"/>
              <a:t>. </a:t>
            </a:r>
            <a:endParaRPr/>
          </a:p>
          <a:p>
            <a:pPr indent="457200" lvl="0" marL="0" rtl="0" algn="l">
              <a:spcBef>
                <a:spcPts val="1200"/>
              </a:spcBef>
              <a:spcAft>
                <a:spcPts val="1200"/>
              </a:spcAft>
              <a:buNone/>
            </a:pPr>
            <a:r>
              <a:rPr lang="en"/>
              <a:t>There’s a tendency to start with the more senior folks, but this isn’t always the right approach.</a:t>
            </a:r>
            <a:endParaRPr/>
          </a:p>
        </p:txBody>
      </p:sp>
      <p:pic>
        <p:nvPicPr>
          <p:cNvPr descr="Construction Worker Free Images | Free Photos, PNG Stickers ..." id="96" name="Google Shape;96;p19"/>
          <p:cNvPicPr preferRelativeResize="0"/>
          <p:nvPr/>
        </p:nvPicPr>
        <p:blipFill>
          <a:blip r:embed="rId4">
            <a:alphaModFix/>
          </a:blip>
          <a:stretch>
            <a:fillRect/>
          </a:stretch>
        </p:blipFill>
        <p:spPr>
          <a:xfrm>
            <a:off x="6157125" y="387075"/>
            <a:ext cx="2332624" cy="1551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Build Tasks Forces or Working Groups Strategically</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
              <a:t>Who is </a:t>
            </a:r>
            <a:r>
              <a:rPr lang="en"/>
              <a:t>already</a:t>
            </a:r>
            <a:r>
              <a:rPr lang="en"/>
              <a:t> on board?</a:t>
            </a:r>
            <a:endParaRPr/>
          </a:p>
          <a:p>
            <a:pPr indent="0" lvl="0" marL="0" rtl="0" algn="l">
              <a:spcBef>
                <a:spcPts val="1200"/>
              </a:spcBef>
              <a:spcAft>
                <a:spcPts val="0"/>
              </a:spcAft>
              <a:buNone/>
            </a:pPr>
            <a:r>
              <a:rPr lang="en"/>
              <a:t>Who is easy to convince?</a:t>
            </a:r>
            <a:endParaRPr/>
          </a:p>
          <a:p>
            <a:pPr indent="0" lvl="0" marL="0" rtl="0" algn="l">
              <a:spcBef>
                <a:spcPts val="1200"/>
              </a:spcBef>
              <a:spcAft>
                <a:spcPts val="0"/>
              </a:spcAft>
              <a:buNone/>
            </a:pPr>
            <a:r>
              <a:rPr lang="en"/>
              <a:t>Who is going to be the toughest convince?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Who do the other faculty (like to) listen to? </a:t>
            </a:r>
            <a:endParaRPr/>
          </a:p>
          <a:p>
            <a:pPr indent="0" lvl="0" marL="0" rtl="0" algn="l">
              <a:spcBef>
                <a:spcPts val="1200"/>
              </a:spcBef>
              <a:spcAft>
                <a:spcPts val="0"/>
              </a:spcAft>
              <a:buNone/>
            </a:pPr>
            <a:r>
              <a:rPr lang="en"/>
              <a:t>	Who’s perceived as fair?</a:t>
            </a:r>
            <a:endParaRPr/>
          </a:p>
          <a:p>
            <a:pPr indent="0" lvl="0" marL="0" rtl="0" algn="l">
              <a:spcBef>
                <a:spcPts val="1200"/>
              </a:spcBef>
              <a:spcAft>
                <a:spcPts val="0"/>
              </a:spcAft>
              <a:buNone/>
            </a:pPr>
            <a:r>
              <a:rPr lang="en"/>
              <a:t>	Who has the personality to advocate?</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Work with those in the middle if appropriate.</a:t>
            </a:r>
            <a:endParaRPr/>
          </a:p>
        </p:txBody>
      </p:sp>
      <p:pic>
        <p:nvPicPr>
          <p:cNvPr descr="File:Working group participants in Harmonization Sprint, 2019 (78 ..." id="103" name="Google Shape;103;p20"/>
          <p:cNvPicPr preferRelativeResize="0"/>
          <p:nvPr/>
        </p:nvPicPr>
        <p:blipFill>
          <a:blip r:embed="rId3">
            <a:alphaModFix/>
          </a:blip>
          <a:stretch>
            <a:fillRect/>
          </a:stretch>
        </p:blipFill>
        <p:spPr>
          <a:xfrm>
            <a:off x="5052221" y="2135526"/>
            <a:ext cx="3223352" cy="21483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Leverage Compliance Techniques</a:t>
            </a:r>
            <a:endParaRPr/>
          </a:p>
        </p:txBody>
      </p:sp>
      <p:sp>
        <p:nvSpPr>
          <p:cNvPr id="109" name="Google Shape;109;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770"/>
              <a:buNone/>
            </a:pPr>
            <a:r>
              <a:rPr b="1" lang="en" sz="1660"/>
              <a:t>Repetition (</a:t>
            </a:r>
            <a:r>
              <a:rPr lang="en" sz="1660"/>
              <a:t>works with adults too</a:t>
            </a:r>
            <a:r>
              <a:rPr b="1" lang="en" sz="1660"/>
              <a:t>)</a:t>
            </a:r>
            <a:endParaRPr b="1" sz="1660"/>
          </a:p>
          <a:p>
            <a:pPr indent="0" lvl="0" marL="0" rtl="0" algn="l">
              <a:lnSpc>
                <a:spcPct val="95000"/>
              </a:lnSpc>
              <a:spcBef>
                <a:spcPts val="1200"/>
              </a:spcBef>
              <a:spcAft>
                <a:spcPts val="0"/>
              </a:spcAft>
              <a:buSzPts val="770"/>
              <a:buNone/>
            </a:pPr>
            <a:r>
              <a:rPr lang="en" sz="1660"/>
              <a:t>Small initial commitments</a:t>
            </a:r>
            <a:endParaRPr sz="1660"/>
          </a:p>
          <a:p>
            <a:pPr indent="0" lvl="0" marL="0" rtl="0" algn="l">
              <a:lnSpc>
                <a:spcPct val="95000"/>
              </a:lnSpc>
              <a:spcBef>
                <a:spcPts val="1200"/>
              </a:spcBef>
              <a:spcAft>
                <a:spcPts val="0"/>
              </a:spcAft>
              <a:buSzPts val="770"/>
              <a:buNone/>
            </a:pPr>
            <a:r>
              <a:rPr lang="en" sz="1660"/>
              <a:t>Brainstorming techniques as a way to achieve “buy in”</a:t>
            </a:r>
            <a:endParaRPr sz="1660"/>
          </a:p>
          <a:p>
            <a:pPr indent="0" lvl="0" marL="0" rtl="0" algn="l">
              <a:lnSpc>
                <a:spcPct val="95000"/>
              </a:lnSpc>
              <a:spcBef>
                <a:spcPts val="1200"/>
              </a:spcBef>
              <a:spcAft>
                <a:spcPts val="0"/>
              </a:spcAft>
              <a:buSzPts val="770"/>
              <a:buNone/>
            </a:pPr>
            <a:r>
              <a:rPr lang="en" sz="1660"/>
              <a:t>“Model” strategies for collaboration, action</a:t>
            </a:r>
            <a:endParaRPr sz="1660"/>
          </a:p>
          <a:p>
            <a:pPr indent="457200" lvl="0" marL="0" rtl="0" algn="l">
              <a:lnSpc>
                <a:spcPct val="95000"/>
              </a:lnSpc>
              <a:spcBef>
                <a:spcPts val="1200"/>
              </a:spcBef>
              <a:spcAft>
                <a:spcPts val="0"/>
              </a:spcAft>
              <a:buSzPts val="770"/>
              <a:buNone/>
            </a:pPr>
            <a:r>
              <a:rPr lang="en" sz="1660"/>
              <a:t>“How </a:t>
            </a:r>
            <a:r>
              <a:rPr lang="en" sz="1660"/>
              <a:t>might</a:t>
            </a:r>
            <a:r>
              <a:rPr lang="en" sz="1660"/>
              <a:t> we…?”: Formula:  HM (actor)(action) so that (result)</a:t>
            </a:r>
            <a:endParaRPr sz="1660"/>
          </a:p>
          <a:p>
            <a:pPr indent="0" lvl="0" marL="0" rtl="0" algn="l">
              <a:lnSpc>
                <a:spcPct val="95000"/>
              </a:lnSpc>
              <a:spcBef>
                <a:spcPts val="1200"/>
              </a:spcBef>
              <a:spcAft>
                <a:spcPts val="0"/>
              </a:spcAft>
              <a:buSzPts val="770"/>
              <a:buNone/>
            </a:pPr>
            <a:r>
              <a:rPr lang="en" sz="1660"/>
              <a:t>Leverage defaults - easier to add than remove</a:t>
            </a:r>
            <a:endParaRPr sz="1660"/>
          </a:p>
          <a:p>
            <a:pPr indent="0" lvl="0" marL="0" rtl="0" algn="l">
              <a:lnSpc>
                <a:spcPct val="95000"/>
              </a:lnSpc>
              <a:spcBef>
                <a:spcPts val="1200"/>
              </a:spcBef>
              <a:spcAft>
                <a:spcPts val="0"/>
              </a:spcAft>
              <a:buSzPts val="770"/>
              <a:buNone/>
            </a:pPr>
            <a:r>
              <a:t/>
            </a:r>
            <a:endParaRPr sz="1660"/>
          </a:p>
          <a:p>
            <a:pPr indent="0" lvl="0" marL="0" rtl="0" algn="l">
              <a:lnSpc>
                <a:spcPct val="95000"/>
              </a:lnSpc>
              <a:spcBef>
                <a:spcPts val="1200"/>
              </a:spcBef>
              <a:spcAft>
                <a:spcPts val="0"/>
              </a:spcAft>
              <a:buSzPts val="770"/>
              <a:buNone/>
            </a:pPr>
            <a:r>
              <a:t/>
            </a:r>
            <a:endParaRPr sz="1660"/>
          </a:p>
          <a:p>
            <a:pPr indent="0" lvl="0" marL="0" rtl="0" algn="l">
              <a:lnSpc>
                <a:spcPct val="95000"/>
              </a:lnSpc>
              <a:spcBef>
                <a:spcPts val="1200"/>
              </a:spcBef>
              <a:spcAft>
                <a:spcPts val="0"/>
              </a:spcAft>
              <a:buSzPts val="770"/>
              <a:buNone/>
            </a:pPr>
            <a:r>
              <a:t/>
            </a:r>
            <a:endParaRPr sz="1660"/>
          </a:p>
          <a:p>
            <a:pPr indent="0" lvl="0" marL="0" rtl="0" algn="l">
              <a:lnSpc>
                <a:spcPct val="95000"/>
              </a:lnSpc>
              <a:spcBef>
                <a:spcPts val="1200"/>
              </a:spcBef>
              <a:spcAft>
                <a:spcPts val="1200"/>
              </a:spcAft>
              <a:buSzPts val="770"/>
              <a:buNone/>
            </a:pPr>
            <a:r>
              <a:t/>
            </a:r>
            <a:endParaRPr sz="1660"/>
          </a:p>
        </p:txBody>
      </p:sp>
      <p:sp>
        <p:nvSpPr>
          <p:cNvPr id="110" name="Google Shape;110;p21"/>
          <p:cNvSpPr/>
          <p:nvPr/>
        </p:nvSpPr>
        <p:spPr>
          <a:xfrm>
            <a:off x="5657675" y="3190800"/>
            <a:ext cx="3075000" cy="1628100"/>
          </a:xfrm>
          <a:prstGeom prst="rect">
            <a:avLst/>
          </a:prstGeom>
          <a:solidFill>
            <a:srgbClr val="0000FF"/>
          </a:solidFill>
          <a:ln cap="flat" cmpd="sng" w="9525">
            <a:solidFill>
              <a:schemeClr val="dk2"/>
            </a:solidFill>
            <a:prstDash val="solid"/>
            <a:round/>
            <a:headEnd len="sm" w="sm" type="none"/>
            <a:tailEnd len="sm" w="sm" type="none"/>
          </a:ln>
          <a:effectLst>
            <a:outerShdw blurRad="57150" rotWithShape="0" algn="bl" dir="7860000" dist="1238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How might chairs create departmental environments that reward teaching, scholarship, and service so that faculty perceive their growth and value. </a:t>
            </a:r>
            <a:endParaRPr>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