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94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9" r:id="rId18"/>
    <p:sldId id="260" r:id="rId19"/>
    <p:sldId id="295" r:id="rId20"/>
    <p:sldId id="273" r:id="rId21"/>
    <p:sldId id="274" r:id="rId22"/>
    <p:sldId id="275" r:id="rId23"/>
    <p:sldId id="276" r:id="rId24"/>
    <p:sldId id="278" r:id="rId25"/>
    <p:sldId id="280" r:id="rId26"/>
    <p:sldId id="285" r:id="rId27"/>
    <p:sldId id="286" r:id="rId28"/>
    <p:sldId id="284" r:id="rId29"/>
    <p:sldId id="281" r:id="rId30"/>
    <p:sldId id="282" r:id="rId31"/>
    <p:sldId id="283" r:id="rId32"/>
    <p:sldId id="287" r:id="rId33"/>
    <p:sldId id="288" r:id="rId34"/>
    <p:sldId id="289" r:id="rId35"/>
    <p:sldId id="290" r:id="rId36"/>
    <p:sldId id="296" r:id="rId37"/>
    <p:sldId id="291" r:id="rId38"/>
    <p:sldId id="292" r:id="rId39"/>
    <p:sldId id="293" r:id="rId40"/>
  </p:sldIdLst>
  <p:sldSz cx="18288000" cy="10287000"/>
  <p:notesSz cx="6858000" cy="9144000"/>
  <p:embeddedFontLst>
    <p:embeddedFont>
      <p:font typeface="Avenir Next" panose="020B0503020202020204" pitchFamily="34" charset="0"/>
      <p:regular r:id="rId41"/>
      <p:bold r:id="rId42"/>
      <p:italic r:id="rId43"/>
      <p:boldItalic r:id="rId44"/>
    </p:embeddedFont>
    <p:embeddedFont>
      <p:font typeface="Avenir Next Bold" panose="020B0503020202020204" pitchFamily="34" charset="0"/>
      <p:bold r:id="rId45"/>
      <p:italic r:id="rId46"/>
      <p:boldItalic r:id="rId47"/>
    </p:embeddedFont>
    <p:embeddedFont>
      <p:font typeface="Montserrat" pitchFamily="2" charset="77"/>
      <p:regular r:id="rId48"/>
      <p:bold r:id="rId49"/>
      <p:italic r:id="rId50"/>
      <p:boldItalic r:id="rId51"/>
    </p:embeddedFont>
    <p:embeddedFont>
      <p:font typeface="Montserrat Bold" pitchFamily="2" charset="77"/>
      <p:regular r:id="rId52"/>
      <p:bold r:id="rId53"/>
    </p:embeddedFont>
    <p:embeddedFont>
      <p:font typeface="Montserrat Bold Italics" pitchFamily="2" charset="77"/>
      <p:regular r:id="rId54"/>
      <p:bold r:id="rId55"/>
      <p:italic r:id="rId56"/>
      <p:boldItalic r:id="rId57"/>
    </p:embeddedFont>
    <p:embeddedFont>
      <p:font typeface="Montserrat Classic" pitchFamily="2" charset="77"/>
      <p:regular r:id="rId58"/>
    </p:embeddedFont>
    <p:embeddedFont>
      <p:font typeface="Montserrat Classic Bold" pitchFamily="2" charset="77"/>
      <p:regular r:id="rId59"/>
      <p:bold r:id="rId60"/>
    </p:embeddedFont>
    <p:embeddedFont>
      <p:font typeface="Montserrat Heavy" pitchFamily="2" charset="77"/>
      <p:regular r:id="rId61"/>
      <p:bold r:id="rId62"/>
    </p:embeddedFont>
    <p:embeddedFont>
      <p:font typeface="Montserrat Italics" pitchFamily="2" charset="77"/>
      <p:regular r:id="rId63"/>
      <p:italic r:id="rId64"/>
    </p:embeddedFont>
    <p:embeddedFont>
      <p:font typeface="Montserrat Ultra-Bold" pitchFamily="2" charset="77"/>
      <p:regular r:id="rId65"/>
      <p:bold r:id="rId66"/>
    </p:embeddedFont>
    <p:embeddedFont>
      <p:font typeface="Tabarra Sans Bold" pitchFamily="2" charset="0"/>
      <p:regular r:id="rId67"/>
      <p:bold r:id="rId68"/>
    </p:embeddedFont>
    <p:embeddedFont>
      <p:font typeface="Tabarra Sans Heavy" pitchFamily="2" charset="0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26" autoAdjust="0"/>
  </p:normalViewPr>
  <p:slideViewPr>
    <p:cSldViewPr>
      <p:cViewPr varScale="1">
        <p:scale>
          <a:sx n="80" d="100"/>
          <a:sy n="80" d="100"/>
        </p:scale>
        <p:origin x="52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2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hyperlink" Target="https://www.federalregister.gov/presidential-documents/executive-orders/donald-trump/202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hitehouse.gov/presidential-actions/" TargetMode="Externa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crats-science.house.gov/letters-to-science-agency-leaders-regarding-president-trumps-reckless-executive-order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emocrats-science.house.gov/news/press-releases/ranking-members-huffman-lofgren-sound-the-alarm-on-musks-invasion-at-key-science-agenc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3.svg"/><Relationship Id="rId7" Type="http://schemas.openxmlformats.org/officeDocument/2006/relationships/hyperlink" Target="https://d1dth6e84htgma.cloudfront.net/NIH_Reform_Report_f6bbdca821.pdf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hyperlink" Target="https://www.help.senate.gov/imo/media/doc/nih_modernization_5924pdf.pdf" TargetMode="External"/><Relationship Id="rId10" Type="http://schemas.openxmlformats.org/officeDocument/2006/relationships/hyperlink" Target="https://fabbs.org/news/2024/08/fabbs-responds-to-house-committees-nih-refor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fabbs.org/news/2024/05/senator-cassidy-releases-white-paper-on-modernization-of-nih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mmerce.senate.gov/2024/10/new-cruz-investigation-reveals-how-biden-harris-diverted-billions-from-scientific-research-to-dei-activists" TargetMode="External"/><Relationship Id="rId3" Type="http://schemas.openxmlformats.org/officeDocument/2006/relationships/image" Target="../media/image23.svg"/><Relationship Id="rId7" Type="http://schemas.openxmlformats.org/officeDocument/2006/relationships/hyperlink" Target="https://www.ernst.senate.gov/imo/media/doc/doge_trillion_dollar_blue_print_letter_-_elon_vivek.pdf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abbs.org/news/2024/05/senator-cassidy-releases-white-paper-on-modernization-of-nih/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hyperlink" Target="https://fabbs.org/about/student-interns/" TargetMode="External"/><Relationship Id="rId2" Type="http://schemas.openxmlformats.org/officeDocument/2006/relationships/image" Target="../media/image44.png"/><Relationship Id="rId16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5" Type="http://schemas.openxmlformats.org/officeDocument/2006/relationships/image" Target="../media/image56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Relationship Id="rId14" Type="http://schemas.openxmlformats.org/officeDocument/2006/relationships/image" Target="../media/image5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49.svg"/><Relationship Id="rId7" Type="http://schemas.openxmlformats.org/officeDocument/2006/relationships/image" Target="../media/image54.png"/><Relationship Id="rId12" Type="http://schemas.openxmlformats.org/officeDocument/2006/relationships/image" Target="../media/image5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abbs.org/about/student-awards/" TargetMode="External"/><Relationship Id="rId11" Type="http://schemas.openxmlformats.org/officeDocument/2006/relationships/image" Target="../media/image58.png"/><Relationship Id="rId5" Type="http://schemas.openxmlformats.org/officeDocument/2006/relationships/image" Target="../media/image51.svg"/><Relationship Id="rId10" Type="http://schemas.openxmlformats.org/officeDocument/2006/relationships/image" Target="../media/image57.svg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hyperlink" Target="mailto:info@fabbs.org" TargetMode="External"/><Relationship Id="rId5" Type="http://schemas.openxmlformats.org/officeDocument/2006/relationships/image" Target="../media/image63.svg"/><Relationship Id="rId10" Type="http://schemas.openxmlformats.org/officeDocument/2006/relationships/image" Target="../media/image3.png"/><Relationship Id="rId4" Type="http://schemas.openxmlformats.org/officeDocument/2006/relationships/image" Target="../media/image62.png"/><Relationship Id="rId9" Type="http://schemas.openxmlformats.org/officeDocument/2006/relationships/image" Target="../media/image6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sidemedicine.substack.com/p/breaking-news-cdc-orders-mass-retraction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59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6799708" y="1055075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rot="-5400000">
            <a:off x="16007685" y="3237459"/>
            <a:ext cx="2456682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-282420" y="8789765"/>
            <a:ext cx="18852841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9052645" y="9402994"/>
            <a:ext cx="8063586" cy="267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024"/>
              </a:lnSpc>
              <a:spcBef>
                <a:spcPct val="0"/>
              </a:spcBef>
            </a:pPr>
            <a:r>
              <a:rPr lang="en-US" sz="202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Federation of Associations in Behavioral &amp; Brain Sciences​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3285" y="9034453"/>
            <a:ext cx="5660455" cy="1252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1"/>
              </a:lnSpc>
            </a:pPr>
            <a:r>
              <a:rPr lang="en-US" sz="2876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Juliane Baron​</a:t>
            </a:r>
          </a:p>
          <a:p>
            <a:pPr algn="l">
              <a:lnSpc>
                <a:spcPts val="3681"/>
              </a:lnSpc>
            </a:pPr>
            <a:r>
              <a:rPr lang="en-US" sz="2876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Executive Director​</a:t>
            </a:r>
          </a:p>
          <a:p>
            <a:pPr algn="l">
              <a:lnSpc>
                <a:spcPts val="2276"/>
              </a:lnSpc>
            </a:pPr>
            <a:endParaRPr lang="en-US" sz="2876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666398" y="573405"/>
            <a:ext cx="5099376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February 8, 2025</a:t>
            </a:r>
          </a:p>
        </p:txBody>
      </p:sp>
      <p:sp>
        <p:nvSpPr>
          <p:cNvPr id="8" name="Freeform 8"/>
          <p:cNvSpPr/>
          <p:nvPr/>
        </p:nvSpPr>
        <p:spPr>
          <a:xfrm>
            <a:off x="5804230" y="1213625"/>
            <a:ext cx="10411856" cy="7859750"/>
          </a:xfrm>
          <a:custGeom>
            <a:avLst/>
            <a:gdLst/>
            <a:ahLst/>
            <a:cxnLst/>
            <a:rect l="l" t="t" r="r" b="b"/>
            <a:pathLst>
              <a:path w="10411856" h="7859750">
                <a:moveTo>
                  <a:pt x="0" y="0"/>
                </a:moveTo>
                <a:lnTo>
                  <a:pt x="10411856" y="0"/>
                </a:lnTo>
                <a:lnTo>
                  <a:pt x="1041185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</a:blip>
            <a:stretch>
              <a:fillRect r="-35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28600" y="1451248"/>
            <a:ext cx="19278053" cy="8225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2"/>
              </a:lnSpc>
            </a:pPr>
            <a:r>
              <a:rPr lang="en-US" sz="8676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Psychological Sciences </a:t>
            </a:r>
          </a:p>
          <a:p>
            <a:pPr algn="ctr">
              <a:lnSpc>
                <a:spcPts val="7982"/>
              </a:lnSpc>
            </a:pPr>
            <a:r>
              <a:rPr lang="en-US" sz="8676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in the </a:t>
            </a:r>
          </a:p>
          <a:p>
            <a:pPr algn="ctr">
              <a:lnSpc>
                <a:spcPts val="7982"/>
              </a:lnSpc>
            </a:pPr>
            <a:r>
              <a:rPr lang="en-US" sz="8676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Second Trump </a:t>
            </a:r>
          </a:p>
          <a:p>
            <a:pPr algn="ctr">
              <a:lnSpc>
                <a:spcPts val="7982"/>
              </a:lnSpc>
            </a:pPr>
            <a:r>
              <a:rPr lang="en-US" sz="8676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Administration</a:t>
            </a:r>
          </a:p>
          <a:p>
            <a:pPr algn="l">
              <a:lnSpc>
                <a:spcPts val="7982"/>
              </a:lnSpc>
            </a:pPr>
            <a:endParaRPr lang="en-US" sz="8676" b="1" dirty="0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  <a:p>
            <a:pPr algn="l">
              <a:lnSpc>
                <a:spcPts val="7982"/>
              </a:lnSpc>
            </a:pPr>
            <a:endParaRPr lang="en-US" sz="8676" b="1" dirty="0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  <a:p>
            <a:pPr algn="l">
              <a:lnSpc>
                <a:spcPts val="7982"/>
              </a:lnSpc>
            </a:pPr>
            <a:r>
              <a:rPr lang="en-US" sz="8676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COGDOP </a:t>
            </a:r>
          </a:p>
          <a:p>
            <a:pPr algn="l">
              <a:lnSpc>
                <a:spcPts val="7982"/>
              </a:lnSpc>
            </a:pPr>
            <a:endParaRPr lang="en-US" sz="8676" b="1" dirty="0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215412" y="1249973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-400441" y="3241875"/>
            <a:ext cx="2075766" cy="0"/>
          </a:xfrm>
          <a:prstGeom prst="line">
            <a:avLst/>
          </a:prstGeom>
          <a:ln w="28575" cap="rnd">
            <a:solidFill>
              <a:srgbClr val="D9D9D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280185" y="933450"/>
            <a:ext cx="5402470" cy="8248650"/>
          </a:xfrm>
          <a:custGeom>
            <a:avLst/>
            <a:gdLst/>
            <a:ahLst/>
            <a:cxnLst/>
            <a:rect l="l" t="t" r="r" b="b"/>
            <a:pathLst>
              <a:path w="5402470" h="8248650">
                <a:moveTo>
                  <a:pt x="0" y="0"/>
                </a:moveTo>
                <a:lnTo>
                  <a:pt x="5402470" y="0"/>
                </a:lnTo>
                <a:lnTo>
                  <a:pt x="5402470" y="8248650"/>
                </a:lnTo>
                <a:lnTo>
                  <a:pt x="0" y="82486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853807" y="3107808"/>
            <a:ext cx="5927096" cy="5927096"/>
          </a:xfrm>
          <a:custGeom>
            <a:avLst/>
            <a:gdLst/>
            <a:ahLst/>
            <a:cxnLst/>
            <a:rect l="l" t="t" r="r" b="b"/>
            <a:pathLst>
              <a:path w="5927096" h="5927096">
                <a:moveTo>
                  <a:pt x="0" y="0"/>
                </a:moveTo>
                <a:lnTo>
                  <a:pt x="5927096" y="0"/>
                </a:lnTo>
                <a:lnTo>
                  <a:pt x="5927096" y="5927095"/>
                </a:lnTo>
                <a:lnTo>
                  <a:pt x="0" y="59270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360438" y="1214270"/>
            <a:ext cx="8125708" cy="307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b="1">
                <a:solidFill>
                  <a:srgbClr val="19598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Fork in the Road Email​</a:t>
            </a:r>
          </a:p>
          <a:p>
            <a:pPr algn="l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19598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​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60438" y="3865665"/>
            <a:ext cx="8125708" cy="255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The Office of Personnel Management sent an email to 2 million federal worker offering them a chance to preemptively resign, implying additional and unspecified Trump administration efforts to shrink government.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14400" y="9415765"/>
            <a:ext cx="16981879" cy="823610"/>
            <a:chOff x="0" y="0"/>
            <a:chExt cx="22642505" cy="1098146"/>
          </a:xfrm>
        </p:grpSpPr>
        <p:sp>
          <p:nvSpPr>
            <p:cNvPr id="10" name="TextBox 10"/>
            <p:cNvSpPr txBox="1"/>
            <p:nvPr/>
          </p:nvSpPr>
          <p:spPr>
            <a:xfrm>
              <a:off x="11753679" y="2891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215412" y="1249973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-400441" y="3241875"/>
            <a:ext cx="2075766" cy="0"/>
          </a:xfrm>
          <a:prstGeom prst="line">
            <a:avLst/>
          </a:prstGeom>
          <a:ln w="28575" cap="rnd">
            <a:solidFill>
              <a:srgbClr val="D9D9D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360438" y="1185695"/>
            <a:ext cx="15898862" cy="2711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004"/>
              </a:lnSpc>
            </a:pPr>
            <a:r>
              <a:rPr lang="en-US" sz="7004" b="1">
                <a:solidFill>
                  <a:srgbClr val="19598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Health and Human Services (HHS) Directive​</a:t>
            </a:r>
          </a:p>
          <a:p>
            <a:pPr algn="r">
              <a:lnSpc>
                <a:spcPts val="7004"/>
              </a:lnSpc>
              <a:spcBef>
                <a:spcPct val="0"/>
              </a:spcBef>
            </a:pPr>
            <a:r>
              <a:rPr lang="en-US" sz="7004" b="1">
                <a:solidFill>
                  <a:srgbClr val="19598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​</a:t>
            </a:r>
          </a:p>
        </p:txBody>
      </p:sp>
      <p:sp>
        <p:nvSpPr>
          <p:cNvPr id="6" name="Freeform 6"/>
          <p:cNvSpPr/>
          <p:nvPr/>
        </p:nvSpPr>
        <p:spPr>
          <a:xfrm>
            <a:off x="8021454" y="3897266"/>
            <a:ext cx="8777934" cy="3216913"/>
          </a:xfrm>
          <a:custGeom>
            <a:avLst/>
            <a:gdLst/>
            <a:ahLst/>
            <a:cxnLst/>
            <a:rect l="l" t="t" r="r" b="b"/>
            <a:pathLst>
              <a:path w="8777934" h="3216913">
                <a:moveTo>
                  <a:pt x="0" y="0"/>
                </a:moveTo>
                <a:lnTo>
                  <a:pt x="8777934" y="0"/>
                </a:lnTo>
                <a:lnTo>
                  <a:pt x="8777934" y="3216913"/>
                </a:lnTo>
                <a:lnTo>
                  <a:pt x="0" y="32169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60438" y="2479568"/>
            <a:ext cx="5600723" cy="6493592"/>
          </a:xfrm>
          <a:custGeom>
            <a:avLst/>
            <a:gdLst/>
            <a:ahLst/>
            <a:cxnLst/>
            <a:rect l="l" t="t" r="r" b="b"/>
            <a:pathLst>
              <a:path w="5600723" h="6493592">
                <a:moveTo>
                  <a:pt x="0" y="0"/>
                </a:moveTo>
                <a:lnTo>
                  <a:pt x="5600723" y="0"/>
                </a:lnTo>
                <a:lnTo>
                  <a:pt x="5600723" y="6493592"/>
                </a:lnTo>
                <a:lnTo>
                  <a:pt x="0" y="64935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914400" y="9415765"/>
            <a:ext cx="16981879" cy="823610"/>
            <a:chOff x="0" y="0"/>
            <a:chExt cx="22642505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753679" y="2891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42777" y="1345223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>
            <a:off x="501162" y="2534729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rot="-5376337">
            <a:off x="16326925" y="3337125"/>
            <a:ext cx="2075766" cy="0"/>
          </a:xfrm>
          <a:prstGeom prst="line">
            <a:avLst/>
          </a:prstGeom>
          <a:ln w="28575" cap="rnd">
            <a:solidFill>
              <a:srgbClr val="FFFFFF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rot="-5376337">
            <a:off x="-114691" y="4526630"/>
            <a:ext cx="2075766" cy="0"/>
          </a:xfrm>
          <a:prstGeom prst="line">
            <a:avLst/>
          </a:prstGeom>
          <a:ln w="28575" cap="rnd">
            <a:solidFill>
              <a:srgbClr val="FFFFFF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3467613" y="2514125"/>
            <a:ext cx="5676696" cy="1977693"/>
          </a:xfrm>
          <a:prstGeom prst="rect">
            <a:avLst/>
          </a:prstGeom>
          <a:solidFill>
            <a:srgbClr val="A9E25A">
              <a:alpha val="1176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3467613" y="4715346"/>
            <a:ext cx="5676696" cy="1977693"/>
          </a:xfrm>
          <a:prstGeom prst="rect">
            <a:avLst/>
          </a:prstGeom>
          <a:solidFill>
            <a:srgbClr val="A9E25A">
              <a:alpha val="1176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9325448" y="2514125"/>
            <a:ext cx="5676696" cy="1977693"/>
          </a:xfrm>
          <a:prstGeom prst="rect">
            <a:avLst/>
          </a:prstGeom>
          <a:solidFill>
            <a:srgbClr val="A9E25A">
              <a:alpha val="1176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9325448" y="4715346"/>
            <a:ext cx="5676696" cy="1977693"/>
          </a:xfrm>
          <a:prstGeom prst="rect">
            <a:avLst/>
          </a:prstGeom>
          <a:solidFill>
            <a:srgbClr val="A9E25A">
              <a:alpha val="1176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>
            <a:off x="3369933" y="2423691"/>
            <a:ext cx="5676696" cy="197769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/>
          <p:nvPr/>
        </p:nvSpPr>
        <p:spPr>
          <a:xfrm>
            <a:off x="3369933" y="4624913"/>
            <a:ext cx="5676696" cy="197769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9227768" y="2423691"/>
            <a:ext cx="5676696" cy="197769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>
            <a:off x="9227768" y="4624913"/>
            <a:ext cx="5676696" cy="197769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3516453" y="6916823"/>
            <a:ext cx="5676696" cy="1977693"/>
          </a:xfrm>
          <a:prstGeom prst="rect">
            <a:avLst/>
          </a:prstGeom>
          <a:solidFill>
            <a:srgbClr val="A9E25A">
              <a:alpha val="1176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3418773" y="6826389"/>
            <a:ext cx="5676696" cy="197769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9931088" y="6916823"/>
            <a:ext cx="4465416" cy="993555"/>
          </a:xfrm>
          <a:custGeom>
            <a:avLst/>
            <a:gdLst/>
            <a:ahLst/>
            <a:cxnLst/>
            <a:rect l="l" t="t" r="r" b="b"/>
            <a:pathLst>
              <a:path w="4465416" h="993555">
                <a:moveTo>
                  <a:pt x="0" y="0"/>
                </a:moveTo>
                <a:lnTo>
                  <a:pt x="4465416" y="0"/>
                </a:lnTo>
                <a:lnTo>
                  <a:pt x="4465416" y="993555"/>
                </a:lnTo>
                <a:lnTo>
                  <a:pt x="0" y="9935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2724915" y="812311"/>
            <a:ext cx="12838170" cy="106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Executive Orders​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825099" y="3125193"/>
            <a:ext cx="4322368" cy="533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79"/>
              </a:lnSpc>
              <a:spcBef>
                <a:spcPct val="0"/>
              </a:spcBef>
            </a:pPr>
            <a:r>
              <a:rPr lang="en-US" sz="3128" b="1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Imm</a:t>
            </a:r>
            <a:r>
              <a:rPr lang="en-US" sz="3128" b="1" u="none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igration​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43484" y="2996401"/>
            <a:ext cx="4954127" cy="962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48"/>
              </a:lnSpc>
              <a:spcBef>
                <a:spcPct val="0"/>
              </a:spcBef>
            </a:pPr>
            <a:r>
              <a:rPr lang="en-US" sz="2820" b="1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</a:t>
            </a:r>
            <a:r>
              <a:rPr lang="en-US" sz="2820" b="1" u="none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EI -Equity and Civil Rights​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745265" y="5338359"/>
            <a:ext cx="4482035" cy="493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09"/>
              </a:lnSpc>
              <a:spcBef>
                <a:spcPct val="0"/>
              </a:spcBef>
            </a:pPr>
            <a:r>
              <a:rPr lang="en-US" sz="2864" b="1" u="none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Repealing Biden EOs​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43484" y="5072843"/>
            <a:ext cx="5129593" cy="93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19"/>
              </a:lnSpc>
              <a:spcBef>
                <a:spcPct val="0"/>
              </a:spcBef>
            </a:pPr>
            <a:r>
              <a:rPr lang="en-US" sz="2657" b="1" u="none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Management of the Federal Government and Workforce​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359193" y="7302639"/>
            <a:ext cx="3698175" cy="940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7"/>
              </a:lnSpc>
              <a:spcBef>
                <a:spcPct val="0"/>
              </a:spcBef>
            </a:pPr>
            <a:r>
              <a:rPr lang="en-US" sz="2676" b="1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Reenact Trump</a:t>
            </a:r>
            <a:r>
              <a:rPr lang="en-US" sz="2676" b="1" u="none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EOs Repealed by Biden​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914400" y="9415765"/>
            <a:ext cx="16981879" cy="823610"/>
            <a:chOff x="0" y="0"/>
            <a:chExt cx="22642505" cy="1098146"/>
          </a:xfrm>
        </p:grpSpPr>
        <p:sp>
          <p:nvSpPr>
            <p:cNvPr id="25" name="TextBox 25"/>
            <p:cNvSpPr txBox="1"/>
            <p:nvPr/>
          </p:nvSpPr>
          <p:spPr>
            <a:xfrm>
              <a:off x="11753679" y="2891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0358721" y="7207389"/>
            <a:ext cx="4279515" cy="30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1"/>
              </a:lnSpc>
            </a:pPr>
            <a:r>
              <a:rPr lang="en-US" sz="1801" b="1" u="sng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6" tooltip="https://www.whitehouse.gov/presidential-actions/"/>
              </a:rPr>
              <a:t>List of Presidential Actions</a:t>
            </a:r>
          </a:p>
        </p:txBody>
      </p:sp>
      <p:sp>
        <p:nvSpPr>
          <p:cNvPr id="28" name="Freeform 28"/>
          <p:cNvSpPr/>
          <p:nvPr/>
        </p:nvSpPr>
        <p:spPr>
          <a:xfrm>
            <a:off x="9931088" y="8043728"/>
            <a:ext cx="4465416" cy="993555"/>
          </a:xfrm>
          <a:custGeom>
            <a:avLst/>
            <a:gdLst/>
            <a:ahLst/>
            <a:cxnLst/>
            <a:rect l="l" t="t" r="r" b="b"/>
            <a:pathLst>
              <a:path w="4465416" h="993555">
                <a:moveTo>
                  <a:pt x="0" y="0"/>
                </a:moveTo>
                <a:lnTo>
                  <a:pt x="4465416" y="0"/>
                </a:lnTo>
                <a:lnTo>
                  <a:pt x="4465416" y="993555"/>
                </a:lnTo>
                <a:lnTo>
                  <a:pt x="0" y="9935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/>
          <p:nvPr/>
        </p:nvSpPr>
        <p:spPr>
          <a:xfrm>
            <a:off x="10358721" y="8367578"/>
            <a:ext cx="4279515" cy="30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1"/>
              </a:lnSpc>
            </a:pPr>
            <a:r>
              <a:rPr lang="en-US" sz="1801" b="1" u="sng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7" tooltip="https://www.federalregister.gov/presidential-documents/executive-orders/donald-trump/2025"/>
              </a:rPr>
              <a:t>List of Executive Orders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6678042"/>
            <a:ext cx="3524633" cy="0"/>
          </a:xfrm>
          <a:prstGeom prst="line">
            <a:avLst/>
          </a:prstGeom>
          <a:ln w="19050" cap="flat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1028700" y="4070718"/>
            <a:ext cx="3524633" cy="0"/>
          </a:xfrm>
          <a:prstGeom prst="line">
            <a:avLst/>
          </a:prstGeom>
          <a:ln w="19050" cap="flat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6574647" y="6664509"/>
            <a:ext cx="3524633" cy="0"/>
          </a:xfrm>
          <a:prstGeom prst="line">
            <a:avLst/>
          </a:prstGeom>
          <a:ln w="19050" cap="flat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6574647" y="4080243"/>
            <a:ext cx="3524633" cy="0"/>
          </a:xfrm>
          <a:prstGeom prst="line">
            <a:avLst/>
          </a:prstGeom>
          <a:ln w="19050" cap="flat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12510025" y="6678042"/>
            <a:ext cx="3524633" cy="0"/>
          </a:xfrm>
          <a:prstGeom prst="line">
            <a:avLst/>
          </a:prstGeom>
          <a:ln w="19050" cap="flat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12576700" y="4070718"/>
            <a:ext cx="3524633" cy="0"/>
          </a:xfrm>
          <a:prstGeom prst="line">
            <a:avLst/>
          </a:prstGeom>
          <a:ln w="19050" cap="flat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1028700" y="9248775"/>
            <a:ext cx="16230600" cy="0"/>
          </a:xfrm>
          <a:prstGeom prst="line">
            <a:avLst/>
          </a:prstGeom>
          <a:ln w="19050" cap="flat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754457" y="1213625"/>
            <a:ext cx="10779086" cy="7859750"/>
          </a:xfrm>
          <a:custGeom>
            <a:avLst/>
            <a:gdLst/>
            <a:ahLst/>
            <a:cxnLst/>
            <a:rect l="l" t="t" r="r" b="b"/>
            <a:pathLst>
              <a:path w="10779086" h="7859750">
                <a:moveTo>
                  <a:pt x="0" y="0"/>
                </a:moveTo>
                <a:lnTo>
                  <a:pt x="10779086" y="0"/>
                </a:lnTo>
                <a:lnTo>
                  <a:pt x="1077908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28700" y="4645209"/>
            <a:ext cx="3524633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 spc="-95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Office of Sc</a:t>
            </a:r>
            <a:r>
              <a:rPr lang="en-US" sz="3199" u="none" strike="noStrike" spc="-95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ience and Technology Policy (OSTP)​</a:t>
            </a:r>
          </a:p>
          <a:p>
            <a:pPr marL="0" lvl="0" indent="0" algn="ctr">
              <a:lnSpc>
                <a:spcPts val="3839"/>
              </a:lnSpc>
              <a:spcBef>
                <a:spcPct val="0"/>
              </a:spcBef>
            </a:pPr>
            <a:endParaRPr lang="en-US" sz="3199" u="none" strike="noStrike" spc="-95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142880" y="4549959"/>
            <a:ext cx="4777597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39"/>
              </a:lnSpc>
              <a:spcBef>
                <a:spcPct val="0"/>
              </a:spcBef>
            </a:pPr>
            <a:r>
              <a:rPr lang="en-US" sz="3199" spc="-95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President's Council of Advisors on Science and Technology (PCAST) ​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10025" y="4402830"/>
            <a:ext cx="3524633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 spc="-95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Office of Management and Budget (OMB) ​</a:t>
            </a:r>
          </a:p>
          <a:p>
            <a:pPr marL="0" lvl="0" indent="0" algn="ctr">
              <a:lnSpc>
                <a:spcPts val="3839"/>
              </a:lnSpc>
              <a:spcBef>
                <a:spcPct val="0"/>
              </a:spcBef>
            </a:pPr>
            <a:endParaRPr lang="en-US" sz="3199" spc="-95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7259067"/>
            <a:ext cx="3524633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 spc="-95">
                <a:solidFill>
                  <a:srgbClr val="72AB1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Director </a:t>
            </a:r>
          </a:p>
          <a:p>
            <a:pPr marL="0" lvl="0" indent="0" algn="ctr">
              <a:lnSpc>
                <a:spcPts val="3839"/>
              </a:lnSpc>
              <a:spcBef>
                <a:spcPct val="0"/>
              </a:spcBef>
            </a:pPr>
            <a:r>
              <a:rPr lang="en-US" sz="3199" spc="-95">
                <a:solidFill>
                  <a:srgbClr val="72AB1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Michael Kratsios​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74647" y="7321734"/>
            <a:ext cx="3524633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39"/>
              </a:lnSpc>
              <a:spcBef>
                <a:spcPct val="0"/>
              </a:spcBef>
            </a:pPr>
            <a:r>
              <a:rPr lang="en-US" sz="3199" spc="-95">
                <a:solidFill>
                  <a:srgbClr val="72AB1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Executive Director Lynne Parker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10025" y="7259067"/>
            <a:ext cx="3524633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 spc="-95">
                <a:solidFill>
                  <a:srgbClr val="72AB1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Director</a:t>
            </a:r>
          </a:p>
          <a:p>
            <a:pPr marL="0" lvl="0" indent="0" algn="ctr">
              <a:lnSpc>
                <a:spcPts val="3839"/>
              </a:lnSpc>
            </a:pPr>
            <a:r>
              <a:rPr lang="en-US" sz="3199" spc="-95">
                <a:solidFill>
                  <a:srgbClr val="72AB1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Russ Vought​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1171575"/>
            <a:ext cx="14245184" cy="1974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01"/>
              </a:lnSpc>
            </a:pPr>
            <a:r>
              <a:rPr lang="en-US" sz="7601" b="1">
                <a:solidFill>
                  <a:srgbClr val="014589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Key Federal Science and Technology Positions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14400" y="9415765"/>
            <a:ext cx="16981879" cy="823610"/>
            <a:chOff x="0" y="0"/>
            <a:chExt cx="22642505" cy="1098146"/>
          </a:xfrm>
        </p:grpSpPr>
        <p:sp>
          <p:nvSpPr>
            <p:cNvPr id="18" name="TextBox 18"/>
            <p:cNvSpPr txBox="1"/>
            <p:nvPr/>
          </p:nvSpPr>
          <p:spPr>
            <a:xfrm>
              <a:off x="11753679" y="2891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9443848" y="4515627"/>
            <a:ext cx="2909075" cy="344828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12883266" y="4515627"/>
            <a:ext cx="2909075" cy="344828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565012" y="4515627"/>
            <a:ext cx="2909075" cy="344828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6004430" y="4515627"/>
            <a:ext cx="2909075" cy="344828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9304123" y="4383664"/>
            <a:ext cx="2909075" cy="3439368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12743541" y="4383664"/>
            <a:ext cx="2909075" cy="3439368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2425287" y="4383664"/>
            <a:ext cx="2909075" cy="3439368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>
            <a:off x="5864705" y="4383664"/>
            <a:ext cx="2909075" cy="3439368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2618754" y="4643317"/>
            <a:ext cx="2522141" cy="2550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4"/>
              </a:lnSpc>
            </a:pPr>
            <a:r>
              <a:rPr lang="en-US" sz="36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Institutes of Health (NIH)​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91576" y="4643317"/>
            <a:ext cx="2855333" cy="241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4"/>
              </a:lnSpc>
            </a:pPr>
            <a:r>
              <a:rPr lang="en-US" sz="34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Science Foundation (NSF)​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97590" y="4652842"/>
            <a:ext cx="2522141" cy="2260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4"/>
              </a:lnSpc>
            </a:pPr>
            <a:r>
              <a:rPr lang="en-US" sz="32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Institute of Education Sciences (IES)​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37008" y="4624018"/>
            <a:ext cx="2522141" cy="290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4"/>
              </a:lnSpc>
            </a:pPr>
            <a:r>
              <a:rPr lang="en-US" sz="276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Advanced Research Projects Agency for Health (ARPA-H)​</a:t>
            </a:r>
          </a:p>
        </p:txBody>
      </p:sp>
      <p:sp>
        <p:nvSpPr>
          <p:cNvPr id="16" name="Freeform 16"/>
          <p:cNvSpPr/>
          <p:nvPr/>
        </p:nvSpPr>
        <p:spPr>
          <a:xfrm>
            <a:off x="3381287" y="13984"/>
            <a:ext cx="12411055" cy="9392961"/>
          </a:xfrm>
          <a:custGeom>
            <a:avLst/>
            <a:gdLst/>
            <a:ahLst/>
            <a:cxnLst/>
            <a:rect l="l" t="t" r="r" b="b"/>
            <a:pathLst>
              <a:path w="12411055" h="9392961">
                <a:moveTo>
                  <a:pt x="0" y="0"/>
                </a:moveTo>
                <a:lnTo>
                  <a:pt x="12411055" y="0"/>
                </a:lnTo>
                <a:lnTo>
                  <a:pt x="12411055" y="9392961"/>
                </a:lnTo>
                <a:lnTo>
                  <a:pt x="0" y="93929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128" r="-366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3485410" y="1884938"/>
            <a:ext cx="10856191" cy="106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Federal Agencies​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19" name="TextBox 19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01458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-933105" y="4429734"/>
            <a:ext cx="8285437" cy="5857266"/>
            <a:chOff x="0" y="0"/>
            <a:chExt cx="11047249" cy="780968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61000"/>
            </a:blip>
            <a:srcRect t="10552" b="10552"/>
            <a:stretch>
              <a:fillRect/>
            </a:stretch>
          </p:blipFill>
          <p:spPr>
            <a:xfrm>
              <a:off x="0" y="0"/>
              <a:ext cx="11047249" cy="7809688"/>
            </a:xfrm>
            <a:prstGeom prst="rect">
              <a:avLst/>
            </a:prstGeom>
          </p:spPr>
        </p:pic>
      </p:grpSp>
      <p:sp>
        <p:nvSpPr>
          <p:cNvPr id="7" name="Freeform 7"/>
          <p:cNvSpPr/>
          <p:nvPr/>
        </p:nvSpPr>
        <p:spPr>
          <a:xfrm>
            <a:off x="12624735" y="5358867"/>
            <a:ext cx="5636715" cy="3460161"/>
          </a:xfrm>
          <a:custGeom>
            <a:avLst/>
            <a:gdLst/>
            <a:ahLst/>
            <a:cxnLst/>
            <a:rect l="l" t="t" r="r" b="b"/>
            <a:pathLst>
              <a:path w="5636715" h="3460161">
                <a:moveTo>
                  <a:pt x="0" y="0"/>
                </a:moveTo>
                <a:lnTo>
                  <a:pt x="5636714" y="0"/>
                </a:lnTo>
                <a:lnTo>
                  <a:pt x="5636714" y="3460162"/>
                </a:lnTo>
                <a:lnTo>
                  <a:pt x="0" y="34601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6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318856" y="1080202"/>
            <a:ext cx="12066953" cy="2415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1"/>
              </a:lnSpc>
              <a:spcBef>
                <a:spcPct val="0"/>
              </a:spcBef>
            </a:pPr>
            <a:r>
              <a:rPr lang="en-US" sz="9241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National Institutes of Health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64337" y="4114800"/>
            <a:ext cx="727462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1" spc="-89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Jay Bhattacharya, MD, PhD, Stanford​</a:t>
            </a:r>
          </a:p>
          <a:p>
            <a:pPr algn="l">
              <a:lnSpc>
                <a:spcPts val="4199"/>
              </a:lnSpc>
            </a:pPr>
            <a:endParaRPr lang="en-US" sz="2999" b="1" spc="-89">
              <a:solidFill>
                <a:srgbClr val="014589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764337" y="5086350"/>
            <a:ext cx="727462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Acting Director – Matthew Memoli​</a:t>
            </a:r>
          </a:p>
          <a:p>
            <a:pPr algn="l">
              <a:lnSpc>
                <a:spcPts val="4199"/>
              </a:lnSpc>
            </a:pPr>
            <a:endParaRPr lang="en-US" sz="2999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02644" y="6148387"/>
            <a:ext cx="6583165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NIH is within the Health and Human Services Department – Robert F. Kennedy, Jr. has been nominated for Secretary. ​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55648" y="9604036"/>
            <a:ext cx="8166619" cy="27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014589">
                    <a:alpha val="13725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Federation of Associations in Behavioral &amp; Brain Sciences​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579896" y="4486884"/>
            <a:ext cx="4708104" cy="5857266"/>
            <a:chOff x="0" y="0"/>
            <a:chExt cx="6277473" cy="7809688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70000"/>
            </a:blip>
            <a:srcRect l="3776" t="1376" r="5152"/>
            <a:stretch>
              <a:fillRect/>
            </a:stretch>
          </p:blipFill>
          <p:spPr>
            <a:xfrm>
              <a:off x="0" y="0"/>
              <a:ext cx="6277473" cy="7809688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>
            <a:off x="5087081" y="642052"/>
            <a:ext cx="8692817" cy="8616248"/>
          </a:xfrm>
          <a:custGeom>
            <a:avLst/>
            <a:gdLst/>
            <a:ahLst/>
            <a:cxnLst/>
            <a:rect l="l" t="t" r="r" b="b"/>
            <a:pathLst>
              <a:path w="8692817" h="8616248">
                <a:moveTo>
                  <a:pt x="0" y="0"/>
                </a:moveTo>
                <a:lnTo>
                  <a:pt x="8692816" y="0"/>
                </a:lnTo>
                <a:lnTo>
                  <a:pt x="8692816" y="8616248"/>
                </a:lnTo>
                <a:lnTo>
                  <a:pt x="0" y="86162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l="-4462" t="-3972" b="-14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65432" y="1061152"/>
            <a:ext cx="17367232" cy="106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National Science Foundation  ​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24587" y="5433113"/>
            <a:ext cx="6306008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Dr. Panchanathan is serving </a:t>
            </a:r>
          </a:p>
          <a:p>
            <a:pPr algn="l">
              <a:lnSpc>
                <a:spcPts val="4200"/>
              </a:lnSpc>
            </a:pPr>
            <a:r>
              <a:rPr lang="en-US" sz="3000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 six year term, until June 2026. </a:t>
            </a:r>
          </a:p>
          <a:p>
            <a:pPr algn="l">
              <a:lnSpc>
                <a:spcPts val="4200"/>
              </a:lnSpc>
            </a:pPr>
            <a:r>
              <a:rPr lang="en-US" sz="3000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He is eligible to be reappointed.​</a:t>
            </a:r>
          </a:p>
          <a:p>
            <a:pPr algn="l">
              <a:lnSpc>
                <a:spcPts val="4200"/>
              </a:lnSpc>
            </a:pPr>
            <a:endParaRPr lang="en-US" sz="3000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24795" y="4439259"/>
            <a:ext cx="6306008" cy="474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spc="-81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Alondra Nelson, Institute for Advanced Studies​</a:t>
            </a: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spc="-81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Joan Ferrini-Mundy, University of Maine​</a:t>
            </a: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spc="-81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Victor McCrary, University of District of Columbia​</a:t>
            </a: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spc="-81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Wanda Ward, University of Illinois​</a:t>
            </a:r>
          </a:p>
          <a:p>
            <a:pPr marL="582930" lvl="1" indent="-291465" algn="l">
              <a:lnSpc>
                <a:spcPts val="3779"/>
              </a:lnSpc>
              <a:buFont typeface="Arial"/>
              <a:buChar char="•"/>
            </a:pPr>
            <a:r>
              <a:rPr lang="en-US" sz="2700" spc="-81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Willie May, Morgan State University, AAAS President​</a:t>
            </a:r>
          </a:p>
          <a:p>
            <a:pPr algn="l">
              <a:lnSpc>
                <a:spcPts val="3779"/>
              </a:lnSpc>
            </a:pPr>
            <a:endParaRPr lang="en-US" sz="2700" spc="-81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305511" y="9572625"/>
            <a:ext cx="8166619" cy="27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014589">
                    <a:alpha val="13725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Federation of Associations in Behavioral &amp; Brain Sciences​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4795" y="2520950"/>
            <a:ext cx="6306008" cy="1526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899" spc="-86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National Science Board - Members serve six year terms, so some protection from the political winds.​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026481" y="104162"/>
            <a:ext cx="10411856" cy="7859750"/>
          </a:xfrm>
          <a:custGeom>
            <a:avLst/>
            <a:gdLst/>
            <a:ahLst/>
            <a:cxnLst/>
            <a:rect l="l" t="t" r="r" b="b"/>
            <a:pathLst>
              <a:path w="10411856" h="7859750">
                <a:moveTo>
                  <a:pt x="0" y="0"/>
                </a:moveTo>
                <a:lnTo>
                  <a:pt x="10411856" y="0"/>
                </a:lnTo>
                <a:lnTo>
                  <a:pt x="1041185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r="-35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0" y="1181100"/>
            <a:ext cx="18288000" cy="106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National Science Foundation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7" name="TextBox 7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5058866" y="2354018"/>
            <a:ext cx="1875303" cy="6356958"/>
          </a:xfrm>
          <a:custGeom>
            <a:avLst/>
            <a:gdLst/>
            <a:ahLst/>
            <a:cxnLst/>
            <a:rect l="l" t="t" r="r" b="b"/>
            <a:pathLst>
              <a:path w="1875303" h="6356958">
                <a:moveTo>
                  <a:pt x="0" y="0"/>
                </a:moveTo>
                <a:lnTo>
                  <a:pt x="1875303" y="0"/>
                </a:lnTo>
                <a:lnTo>
                  <a:pt x="187530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1506230" y="2354018"/>
            <a:ext cx="1756110" cy="6356958"/>
          </a:xfrm>
          <a:custGeom>
            <a:avLst/>
            <a:gdLst/>
            <a:ahLst/>
            <a:cxnLst/>
            <a:rect l="l" t="t" r="r" b="b"/>
            <a:pathLst>
              <a:path w="1756110" h="6356958">
                <a:moveTo>
                  <a:pt x="0" y="0"/>
                </a:moveTo>
                <a:lnTo>
                  <a:pt x="1756110" y="0"/>
                </a:lnTo>
                <a:lnTo>
                  <a:pt x="1756110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483697" y="2354018"/>
            <a:ext cx="5085567" cy="6356958"/>
          </a:xfrm>
          <a:custGeom>
            <a:avLst/>
            <a:gdLst/>
            <a:ahLst/>
            <a:cxnLst/>
            <a:rect l="l" t="t" r="r" b="b"/>
            <a:pathLst>
              <a:path w="5085567" h="6356958">
                <a:moveTo>
                  <a:pt x="0" y="0"/>
                </a:moveTo>
                <a:lnTo>
                  <a:pt x="5085567" y="0"/>
                </a:lnTo>
                <a:lnTo>
                  <a:pt x="5085567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7007473" y="2354018"/>
            <a:ext cx="2224935" cy="6356958"/>
          </a:xfrm>
          <a:custGeom>
            <a:avLst/>
            <a:gdLst/>
            <a:ahLst/>
            <a:cxnLst/>
            <a:rect l="l" t="t" r="r" b="b"/>
            <a:pathLst>
              <a:path w="2224935" h="6356958">
                <a:moveTo>
                  <a:pt x="0" y="0"/>
                </a:moveTo>
                <a:lnTo>
                  <a:pt x="2224936" y="0"/>
                </a:lnTo>
                <a:lnTo>
                  <a:pt x="2224936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026481" y="104162"/>
            <a:ext cx="10411856" cy="7859750"/>
          </a:xfrm>
          <a:custGeom>
            <a:avLst/>
            <a:gdLst/>
            <a:ahLst/>
            <a:cxnLst/>
            <a:rect l="l" t="t" r="r" b="b"/>
            <a:pathLst>
              <a:path w="10411856" h="7859750">
                <a:moveTo>
                  <a:pt x="0" y="0"/>
                </a:moveTo>
                <a:lnTo>
                  <a:pt x="10411856" y="0"/>
                </a:lnTo>
                <a:lnTo>
                  <a:pt x="1041185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r="-35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94530" y="2876612"/>
            <a:ext cx="6375374" cy="307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National Science Foundation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7" name="TextBox 7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7373778" y="579048"/>
            <a:ext cx="10748490" cy="8531614"/>
          </a:xfrm>
          <a:custGeom>
            <a:avLst/>
            <a:gdLst/>
            <a:ahLst/>
            <a:cxnLst/>
            <a:rect l="l" t="t" r="r" b="b"/>
            <a:pathLst>
              <a:path w="10748490" h="8531614">
                <a:moveTo>
                  <a:pt x="0" y="0"/>
                </a:moveTo>
                <a:lnTo>
                  <a:pt x="10748490" y="0"/>
                </a:lnTo>
                <a:lnTo>
                  <a:pt x="10748490" y="8531615"/>
                </a:lnTo>
                <a:lnTo>
                  <a:pt x="0" y="85316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AFD638-266C-A87E-C104-8CA4BE3BE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17573E60-EBA7-93C6-5542-2C27D290702B}"/>
              </a:ext>
            </a:extLst>
          </p:cNvPr>
          <p:cNvSpPr/>
          <p:nvPr/>
        </p:nvSpPr>
        <p:spPr>
          <a:xfrm>
            <a:off x="-685813" y="370861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433CEFCE-CA2B-9B32-4DF6-8767C9718EA2}"/>
              </a:ext>
            </a:extLst>
          </p:cNvPr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FF0D6A1-EB39-4992-69F9-6AF0198DE470}"/>
              </a:ext>
            </a:extLst>
          </p:cNvPr>
          <p:cNvSpPr/>
          <p:nvPr/>
        </p:nvSpPr>
        <p:spPr>
          <a:xfrm>
            <a:off x="3044319" y="364137"/>
            <a:ext cx="10411856" cy="7859750"/>
          </a:xfrm>
          <a:custGeom>
            <a:avLst/>
            <a:gdLst/>
            <a:ahLst/>
            <a:cxnLst/>
            <a:rect l="l" t="t" r="r" b="b"/>
            <a:pathLst>
              <a:path w="10411856" h="7859750">
                <a:moveTo>
                  <a:pt x="0" y="0"/>
                </a:moveTo>
                <a:lnTo>
                  <a:pt x="10411856" y="0"/>
                </a:lnTo>
                <a:lnTo>
                  <a:pt x="1041185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r="-35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5BA9457-B866-F7D5-0EE6-29C6D7D15FFE}"/>
              </a:ext>
            </a:extLst>
          </p:cNvPr>
          <p:cNvSpPr txBox="1"/>
          <p:nvPr/>
        </p:nvSpPr>
        <p:spPr>
          <a:xfrm>
            <a:off x="594530" y="2876612"/>
            <a:ext cx="6375374" cy="3079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National Science Foundation</a:t>
            </a: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DCE3448-BB4D-74C1-2290-BDA87CAB2F31}"/>
              </a:ext>
            </a:extLst>
          </p:cNvPr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EDD18A6-DDA6-BF60-0646-0DC85A6BA811}"/>
                </a:ext>
              </a:extLst>
            </p:cNvPr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113ACE5-7480-A75E-4409-4613F66D8AE0}"/>
                </a:ext>
              </a:extLst>
            </p:cNvPr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B597DF1-BF6F-AB5F-BA40-5CE32F449691}"/>
              </a:ext>
            </a:extLst>
          </p:cNvPr>
          <p:cNvSpPr txBox="1"/>
          <p:nvPr/>
        </p:nvSpPr>
        <p:spPr>
          <a:xfrm>
            <a:off x="7848600" y="1409700"/>
            <a:ext cx="9677400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cap="all" dirty="0">
                <a:solidFill>
                  <a:srgbClr val="487A8E"/>
                </a:solidFill>
                <a:effectLst/>
                <a:latin typeface="Avenir Next Bold" panose="020B0503020202020204" pitchFamily="34" charset="0"/>
              </a:rPr>
              <a:t>House Science Committee</a:t>
            </a:r>
          </a:p>
          <a:p>
            <a:endParaRPr lang="en-US" sz="2800" b="1" cap="all" dirty="0">
              <a:solidFill>
                <a:srgbClr val="487A8E"/>
              </a:solidFill>
              <a:latin typeface="Avenir Next Bold" panose="020B0503020202020204" pitchFamily="34" charset="0"/>
            </a:endParaRPr>
          </a:p>
          <a:p>
            <a:endParaRPr lang="en-US" sz="2800" b="1" i="0" cap="all" dirty="0">
              <a:solidFill>
                <a:srgbClr val="487A8E"/>
              </a:solidFill>
              <a:effectLst/>
              <a:latin typeface="Avenir Next Bold" panose="020B0503020202020204" pitchFamily="34" charset="0"/>
            </a:endParaRPr>
          </a:p>
          <a:p>
            <a:r>
              <a:rPr lang="en-US" sz="2800" b="1" i="0" cap="all" dirty="0">
                <a:solidFill>
                  <a:srgbClr val="487A8E"/>
                </a:solidFill>
                <a:effectLst/>
                <a:latin typeface="Avenir Next Bold" panose="020B0503020202020204" pitchFamily="34" charset="0"/>
              </a:rPr>
              <a:t>February 05, 2025</a:t>
            </a:r>
          </a:p>
          <a:p>
            <a:pPr algn="l"/>
            <a:r>
              <a:rPr lang="en-US" sz="2800" b="1" i="0" u="none" strike="noStrike" cap="all" dirty="0">
                <a:solidFill>
                  <a:srgbClr val="002236"/>
                </a:solidFill>
                <a:effectLst/>
                <a:latin typeface="Avenir Next Bold" panose="020B0503020202020204" pitchFamily="34" charset="0"/>
                <a:hlinkClick r:id="rId3"/>
              </a:rPr>
              <a:t>Letters to Science Agency Leaders Regarding President Trump's Reckless Executive Orders</a:t>
            </a:r>
            <a:endParaRPr lang="en-US" sz="2800" b="1" i="0" cap="all" dirty="0">
              <a:solidFill>
                <a:srgbClr val="002236"/>
              </a:solidFill>
              <a:effectLst/>
              <a:latin typeface="Avenir Next Bold" panose="020B0503020202020204" pitchFamily="34" charset="0"/>
            </a:endParaRPr>
          </a:p>
          <a:p>
            <a:pPr algn="l"/>
            <a:r>
              <a:rPr lang="en-US" sz="2800" b="0" i="0" dirty="0">
                <a:solidFill>
                  <a:srgbClr val="212529"/>
                </a:solidFill>
                <a:effectLst/>
                <a:latin typeface="Avenir Next" panose="020B0503020202020204" pitchFamily="34" charset="0"/>
              </a:rPr>
              <a:t>Letter to NSF Director Sethuraman Panchanathan</a:t>
            </a:r>
          </a:p>
          <a:p>
            <a:pPr algn="l"/>
            <a:endParaRPr lang="en-US" sz="2800" dirty="0">
              <a:solidFill>
                <a:srgbClr val="212529"/>
              </a:solidFill>
              <a:latin typeface="Avenir Next" panose="020B0503020202020204" pitchFamily="34" charset="0"/>
            </a:endParaRPr>
          </a:p>
          <a:p>
            <a:pPr algn="l"/>
            <a:endParaRPr lang="en-US" sz="2800" dirty="0">
              <a:solidFill>
                <a:srgbClr val="212529"/>
              </a:solidFill>
              <a:latin typeface="Avenir Next" panose="020B0503020202020204" pitchFamily="34" charset="0"/>
            </a:endParaRPr>
          </a:p>
          <a:p>
            <a:pPr algn="l"/>
            <a:endParaRPr lang="en-US" sz="2800" dirty="0">
              <a:solidFill>
                <a:srgbClr val="212529"/>
              </a:solidFill>
              <a:latin typeface="Avenir Next" panose="020B0503020202020204" pitchFamily="34" charset="0"/>
            </a:endParaRPr>
          </a:p>
          <a:p>
            <a:pPr algn="l"/>
            <a:endParaRPr lang="en-US" sz="2800" dirty="0">
              <a:solidFill>
                <a:srgbClr val="212529"/>
              </a:solidFill>
              <a:latin typeface="Avenir Next" panose="020B0503020202020204" pitchFamily="34" charset="0"/>
            </a:endParaRPr>
          </a:p>
          <a:p>
            <a:pPr algn="l"/>
            <a:endParaRPr lang="en-US" sz="2800" dirty="0">
              <a:solidFill>
                <a:srgbClr val="212529"/>
              </a:solidFill>
              <a:latin typeface="Avenir Next" panose="020B0503020202020204" pitchFamily="34" charset="0"/>
            </a:endParaRPr>
          </a:p>
          <a:p>
            <a:r>
              <a:rPr lang="en-US" sz="2800" b="1" i="0" cap="all" dirty="0">
                <a:solidFill>
                  <a:srgbClr val="487A8E"/>
                </a:solidFill>
                <a:effectLst/>
                <a:latin typeface="Avenir Next Bold" panose="020B0503020202020204" pitchFamily="34" charset="0"/>
              </a:rPr>
              <a:t>February 04, 2025</a:t>
            </a:r>
          </a:p>
          <a:p>
            <a:r>
              <a:rPr lang="en-US" sz="2800" b="1" i="0" u="none" strike="noStrike" cap="all" dirty="0">
                <a:solidFill>
                  <a:srgbClr val="002236"/>
                </a:solidFill>
                <a:effectLst/>
                <a:latin typeface="Avenir Next Bold" panose="020B0503020202020204" pitchFamily="34" charset="0"/>
                <a:hlinkClick r:id="rId4"/>
              </a:rPr>
              <a:t>Ranking Members Huffman, Lofgren Sound the Alarm on Musk’s Invasion at Key Science Agency</a:t>
            </a:r>
            <a:endParaRPr lang="en-US" sz="2800" b="1" i="0" cap="all" dirty="0">
              <a:solidFill>
                <a:srgbClr val="002236"/>
              </a:solidFill>
              <a:effectLst/>
              <a:latin typeface="Avenir Next Bold" panose="020B0503020202020204" pitchFamily="34" charset="0"/>
            </a:endParaRPr>
          </a:p>
          <a:p>
            <a:pPr algn="l"/>
            <a:endParaRPr lang="en-US" sz="2800" b="0" i="0" dirty="0">
              <a:solidFill>
                <a:srgbClr val="212529"/>
              </a:solidFill>
              <a:effectLst/>
              <a:latin typeface="Avenir Next" panose="020B0503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62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870309" y="4383664"/>
            <a:ext cx="16949255" cy="3580247"/>
            <a:chOff x="0" y="0"/>
            <a:chExt cx="22599007" cy="4773663"/>
          </a:xfrm>
        </p:grpSpPr>
        <p:sp>
          <p:nvSpPr>
            <p:cNvPr id="5" name="AutoShape 5"/>
            <p:cNvSpPr/>
            <p:nvPr/>
          </p:nvSpPr>
          <p:spPr>
            <a:xfrm>
              <a:off x="9358082" y="175950"/>
              <a:ext cx="3878767" cy="4597713"/>
            </a:xfrm>
            <a:prstGeom prst="rect">
              <a:avLst/>
            </a:prstGeom>
            <a:solidFill>
              <a:srgbClr val="8DC63E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AutoShape 6"/>
            <p:cNvSpPr/>
            <p:nvPr/>
          </p:nvSpPr>
          <p:spPr>
            <a:xfrm>
              <a:off x="13943973" y="175950"/>
              <a:ext cx="3878767" cy="4597713"/>
            </a:xfrm>
            <a:prstGeom prst="rect">
              <a:avLst/>
            </a:prstGeom>
            <a:solidFill>
              <a:srgbClr val="8DC63E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AutoShape 7"/>
            <p:cNvSpPr/>
            <p:nvPr/>
          </p:nvSpPr>
          <p:spPr>
            <a:xfrm>
              <a:off x="186300" y="175950"/>
              <a:ext cx="3878767" cy="4597713"/>
            </a:xfrm>
            <a:prstGeom prst="rect">
              <a:avLst/>
            </a:prstGeom>
            <a:solidFill>
              <a:srgbClr val="8DC63E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AutoShape 8"/>
            <p:cNvSpPr/>
            <p:nvPr/>
          </p:nvSpPr>
          <p:spPr>
            <a:xfrm>
              <a:off x="4772191" y="175950"/>
              <a:ext cx="3878767" cy="4597713"/>
            </a:xfrm>
            <a:prstGeom prst="rect">
              <a:avLst/>
            </a:prstGeom>
            <a:solidFill>
              <a:srgbClr val="8DC63E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AutoShape 9"/>
            <p:cNvSpPr/>
            <p:nvPr/>
          </p:nvSpPr>
          <p:spPr>
            <a:xfrm>
              <a:off x="9171782" y="0"/>
              <a:ext cx="3878767" cy="4585824"/>
            </a:xfrm>
            <a:prstGeom prst="rect">
              <a:avLst/>
            </a:pr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3757672" y="0"/>
              <a:ext cx="3878767" cy="4585824"/>
            </a:xfrm>
            <a:prstGeom prst="rect">
              <a:avLst/>
            </a:pr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0" y="0"/>
              <a:ext cx="3878767" cy="4585824"/>
            </a:xfrm>
            <a:prstGeom prst="rect">
              <a:avLst/>
            </a:pr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4585891" y="0"/>
              <a:ext cx="3878767" cy="4585824"/>
            </a:xfrm>
            <a:prstGeom prst="rect">
              <a:avLst/>
            </a:pr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57956" y="368431"/>
              <a:ext cx="3362853" cy="8089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34"/>
                </a:lnSpc>
              </a:pPr>
              <a:r>
                <a:rPr lang="en-US" sz="3667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Day 18​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843847" y="368430"/>
              <a:ext cx="3362854" cy="16605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34"/>
                </a:lnSpc>
              </a:pPr>
              <a:r>
                <a:rPr lang="en-US" sz="3667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Federal Agencies​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429738" y="368430"/>
              <a:ext cx="3362854" cy="16605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34"/>
                </a:lnSpc>
              </a:pPr>
              <a:r>
                <a:rPr lang="en-US" sz="3667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119th Congress ​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4015629" y="368430"/>
              <a:ext cx="3362854" cy="16605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34"/>
                </a:lnSpc>
              </a:pPr>
              <a:r>
                <a:rPr lang="en-US" sz="3667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FABBS Priorities​</a:t>
              </a:r>
            </a:p>
          </p:txBody>
        </p:sp>
        <p:sp>
          <p:nvSpPr>
            <p:cNvPr id="17" name="AutoShape 17"/>
            <p:cNvSpPr/>
            <p:nvPr/>
          </p:nvSpPr>
          <p:spPr>
            <a:xfrm>
              <a:off x="18720240" y="175950"/>
              <a:ext cx="3878767" cy="4597713"/>
            </a:xfrm>
            <a:prstGeom prst="rect">
              <a:avLst/>
            </a:prstGeom>
            <a:solidFill>
              <a:srgbClr val="8DC63E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18533940" y="0"/>
              <a:ext cx="3878767" cy="4585824"/>
            </a:xfrm>
            <a:prstGeom prst="rect">
              <a:avLst/>
            </a:pr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791896" y="368430"/>
              <a:ext cx="3362854" cy="16605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34"/>
                </a:lnSpc>
              </a:pPr>
              <a:r>
                <a:rPr lang="en-US" sz="3667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What Can We Do?​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4026481" y="104162"/>
            <a:ext cx="10411856" cy="7859750"/>
          </a:xfrm>
          <a:custGeom>
            <a:avLst/>
            <a:gdLst/>
            <a:ahLst/>
            <a:cxnLst/>
            <a:rect l="l" t="t" r="r" b="b"/>
            <a:pathLst>
              <a:path w="10411856" h="7859750">
                <a:moveTo>
                  <a:pt x="0" y="0"/>
                </a:moveTo>
                <a:lnTo>
                  <a:pt x="10411856" y="0"/>
                </a:lnTo>
                <a:lnTo>
                  <a:pt x="1041185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r="-35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5126492" y="1181100"/>
            <a:ext cx="8035017" cy="207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Presentation Outline​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23" name="TextBox 23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01458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384267" y="4213515"/>
            <a:ext cx="8186153" cy="5661681"/>
          </a:xfrm>
          <a:custGeom>
            <a:avLst/>
            <a:gdLst/>
            <a:ahLst/>
            <a:cxnLst/>
            <a:rect l="l" t="t" r="r" b="b"/>
            <a:pathLst>
              <a:path w="8186153" h="5661681">
                <a:moveTo>
                  <a:pt x="0" y="0"/>
                </a:moveTo>
                <a:lnTo>
                  <a:pt x="8186153" y="0"/>
                </a:lnTo>
                <a:lnTo>
                  <a:pt x="8186153" y="5661680"/>
                </a:lnTo>
                <a:lnTo>
                  <a:pt x="0" y="56616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318856" y="1080202"/>
            <a:ext cx="14683315" cy="2415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1"/>
              </a:lnSpc>
              <a:spcBef>
                <a:spcPct val="0"/>
              </a:spcBef>
            </a:pPr>
            <a:r>
              <a:rPr lang="en-US" sz="9241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Institute of Education Sciences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8856" y="3792779"/>
            <a:ext cx="13879689" cy="5140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IES sits within the U.S. Department of Education. Project 2025 recommends moving the statistical office to the Census Bureau and research centers to NSF.</a:t>
            </a:r>
          </a:p>
          <a:p>
            <a:pPr algn="l">
              <a:lnSpc>
                <a:spcPts val="4199"/>
              </a:lnSpc>
            </a:pPr>
            <a:endParaRPr lang="en-US" sz="2999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President Biden nominated Adam Gamoran, PhD, as Director in September 2024 but he did not receive confirmation during the past administration.</a:t>
            </a:r>
          </a:p>
          <a:p>
            <a:pPr algn="l">
              <a:lnSpc>
                <a:spcPts val="4199"/>
              </a:lnSpc>
            </a:pPr>
            <a:endParaRPr lang="en-US" sz="2999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National Board of Education Sciences has full membership however has lacked an executive director.</a:t>
            </a:r>
          </a:p>
          <a:p>
            <a:pPr algn="l">
              <a:lnSpc>
                <a:spcPts val="3499"/>
              </a:lnSpc>
            </a:pPr>
            <a:endParaRPr lang="en-US" sz="2999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703192" y="9604036"/>
            <a:ext cx="8166619" cy="27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014589">
                    <a:alpha val="12157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Federation of Associations in Behavioral &amp; Brain Sciences​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76244" y="9463390"/>
            <a:ext cx="17093568" cy="823610"/>
            <a:chOff x="0" y="0"/>
            <a:chExt cx="22791424" cy="1098146"/>
          </a:xfrm>
        </p:grpSpPr>
        <p:sp>
          <p:nvSpPr>
            <p:cNvPr id="10" name="TextBox 10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0784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01458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192179" y="7062382"/>
            <a:ext cx="6677633" cy="1936514"/>
          </a:xfrm>
          <a:custGeom>
            <a:avLst/>
            <a:gdLst/>
            <a:ahLst/>
            <a:cxnLst/>
            <a:rect l="l" t="t" r="r" b="b"/>
            <a:pathLst>
              <a:path w="6677633" h="1936514">
                <a:moveTo>
                  <a:pt x="0" y="0"/>
                </a:moveTo>
                <a:lnTo>
                  <a:pt x="6677633" y="0"/>
                </a:lnTo>
                <a:lnTo>
                  <a:pt x="6677633" y="1936513"/>
                </a:lnTo>
                <a:lnTo>
                  <a:pt x="0" y="19365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223601" y="836198"/>
            <a:ext cx="15037713" cy="248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21"/>
              </a:lnSpc>
            </a:pPr>
            <a:r>
              <a:rPr lang="en-US" sz="7241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Advanced Research Projects for Health (ARPA-H)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23601" y="3858688"/>
            <a:ext cx="13879689" cy="417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ARPA-H is a research funding agency that supports transformative biomedical and health breakthroughs –ranging from the molecular to the societal – to provide health solutions for all.</a:t>
            </a:r>
          </a:p>
          <a:p>
            <a:pPr algn="l">
              <a:lnSpc>
                <a:spcPts val="4199"/>
              </a:lnSpc>
            </a:pPr>
            <a:endParaRPr lang="en-US" sz="2999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Created in March 2022, ARPA-H received $1.5 billion in fiscal year 2024.</a:t>
            </a:r>
          </a:p>
          <a:p>
            <a:pPr algn="l">
              <a:lnSpc>
                <a:spcPts val="4199"/>
              </a:lnSpc>
            </a:pPr>
            <a:endParaRPr lang="en-US" sz="2999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l">
              <a:lnSpc>
                <a:spcPts val="4199"/>
              </a:lnSpc>
            </a:pPr>
            <a:r>
              <a:rPr lang="en-US" sz="2999" spc="-8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Likely to be a target to undue a Biden legacy.</a:t>
            </a:r>
          </a:p>
          <a:p>
            <a:pPr algn="l">
              <a:lnSpc>
                <a:spcPts val="4199"/>
              </a:lnSpc>
            </a:pPr>
            <a:endParaRPr lang="en-US" sz="2999" spc="-89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76244" y="9463390"/>
            <a:ext cx="17093568" cy="823610"/>
            <a:chOff x="0" y="0"/>
            <a:chExt cx="22791424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0784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6799708" y="1055075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rot="-5400000">
            <a:off x="16007685" y="3237459"/>
            <a:ext cx="2456682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-282420" y="9110662"/>
            <a:ext cx="18852841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1242866" y="-3356300"/>
            <a:ext cx="13111157" cy="9033766"/>
          </a:xfrm>
          <a:custGeom>
            <a:avLst/>
            <a:gdLst/>
            <a:ahLst/>
            <a:cxnLst/>
            <a:rect l="l" t="t" r="r" b="b"/>
            <a:pathLst>
              <a:path w="13111157" h="9033766">
                <a:moveTo>
                  <a:pt x="0" y="0"/>
                </a:moveTo>
                <a:lnTo>
                  <a:pt x="13111157" y="0"/>
                </a:lnTo>
                <a:lnTo>
                  <a:pt x="13111157" y="9033765"/>
                </a:lnTo>
                <a:lnTo>
                  <a:pt x="0" y="90337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357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408634" y="3014045"/>
            <a:ext cx="11301259" cy="5763642"/>
          </a:xfrm>
          <a:custGeom>
            <a:avLst/>
            <a:gdLst/>
            <a:ahLst/>
            <a:cxnLst/>
            <a:rect l="l" t="t" r="r" b="b"/>
            <a:pathLst>
              <a:path w="11301259" h="5763642">
                <a:moveTo>
                  <a:pt x="0" y="0"/>
                </a:moveTo>
                <a:lnTo>
                  <a:pt x="11301259" y="0"/>
                </a:lnTo>
                <a:lnTo>
                  <a:pt x="11301259" y="5763642"/>
                </a:lnTo>
                <a:lnTo>
                  <a:pt x="0" y="57636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-1579345" y="1868363"/>
            <a:ext cx="10379247" cy="4963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37"/>
              </a:lnSpc>
            </a:pPr>
            <a:r>
              <a:rPr lang="en-US" sz="10475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​ </a:t>
            </a:r>
          </a:p>
          <a:p>
            <a:pPr algn="ctr">
              <a:lnSpc>
                <a:spcPts val="9637"/>
              </a:lnSpc>
            </a:pPr>
            <a:r>
              <a:rPr lang="en-US" sz="10475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119th Congress​​</a:t>
            </a:r>
          </a:p>
          <a:p>
            <a:pPr algn="ctr">
              <a:lnSpc>
                <a:spcPts val="9637"/>
              </a:lnSpc>
            </a:pPr>
            <a:r>
              <a:rPr lang="en-US" sz="10475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​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936166" y="757540"/>
            <a:ext cx="15271024" cy="27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January 30, 2025​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6799708" y="1055075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110662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1289201" y="-4302635"/>
            <a:ext cx="13111157" cy="9033766"/>
          </a:xfrm>
          <a:custGeom>
            <a:avLst/>
            <a:gdLst/>
            <a:ahLst/>
            <a:cxnLst/>
            <a:rect l="l" t="t" r="r" b="b"/>
            <a:pathLst>
              <a:path w="13111157" h="9033766">
                <a:moveTo>
                  <a:pt x="0" y="0"/>
                </a:moveTo>
                <a:lnTo>
                  <a:pt x="13111157" y="0"/>
                </a:lnTo>
                <a:lnTo>
                  <a:pt x="13111157" y="9033766"/>
                </a:lnTo>
                <a:lnTo>
                  <a:pt x="0" y="90337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999"/>
            </a:blip>
            <a:stretch>
              <a:fillRect r="-1357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444690" y="1582613"/>
            <a:ext cx="6253977" cy="3597420"/>
          </a:xfrm>
          <a:custGeom>
            <a:avLst/>
            <a:gdLst/>
            <a:ahLst/>
            <a:cxnLst/>
            <a:rect l="l" t="t" r="r" b="b"/>
            <a:pathLst>
              <a:path w="6253977" h="3597420">
                <a:moveTo>
                  <a:pt x="0" y="0"/>
                </a:moveTo>
                <a:lnTo>
                  <a:pt x="6253976" y="0"/>
                </a:lnTo>
                <a:lnTo>
                  <a:pt x="6253976" y="3597421"/>
                </a:lnTo>
                <a:lnTo>
                  <a:pt x="0" y="35974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613992" y="5397881"/>
            <a:ext cx="6084674" cy="3197911"/>
          </a:xfrm>
          <a:custGeom>
            <a:avLst/>
            <a:gdLst/>
            <a:ahLst/>
            <a:cxnLst/>
            <a:rect l="l" t="t" r="r" b="b"/>
            <a:pathLst>
              <a:path w="6084674" h="3197911">
                <a:moveTo>
                  <a:pt x="0" y="0"/>
                </a:moveTo>
                <a:lnTo>
                  <a:pt x="6084674" y="0"/>
                </a:lnTo>
                <a:lnTo>
                  <a:pt x="6084674" y="3197911"/>
                </a:lnTo>
                <a:lnTo>
                  <a:pt x="0" y="31979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-72487"/>
            <a:ext cx="10379247" cy="266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8"/>
              </a:lnSpc>
            </a:pPr>
            <a:r>
              <a:rPr lang="en-US" sz="7476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​ </a:t>
            </a:r>
          </a:p>
          <a:p>
            <a:pPr algn="l">
              <a:lnSpc>
                <a:spcPts val="6878"/>
              </a:lnSpc>
            </a:pPr>
            <a:r>
              <a:rPr lang="en-US" sz="7476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119th Congress​​</a:t>
            </a:r>
          </a:p>
          <a:p>
            <a:pPr algn="l">
              <a:lnSpc>
                <a:spcPts val="6878"/>
              </a:lnSpc>
            </a:pPr>
            <a:r>
              <a:rPr lang="en-US" sz="7476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​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3372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3372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3372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33725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76641" y="3279203"/>
            <a:ext cx="13879689" cy="2982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27"/>
              </a:lnSpc>
            </a:pPr>
            <a:r>
              <a:rPr lang="en-US" sz="3199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Senate</a:t>
            </a:r>
          </a:p>
          <a:p>
            <a:pPr algn="l">
              <a:lnSpc>
                <a:spcPts val="2599"/>
              </a:lnSpc>
            </a:pPr>
            <a:endParaRPr lang="en-US" sz="3199" b="1">
              <a:solidFill>
                <a:srgbClr val="014589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  <a:p>
            <a:pPr marL="604518" lvl="1" indent="-302259" algn="l">
              <a:lnSpc>
                <a:spcPts val="2911"/>
              </a:lnSpc>
              <a:buFont typeface="Arial"/>
              <a:buChar char="•"/>
            </a:pPr>
            <a:r>
              <a:rPr lang="en-US" sz="2799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100 members of the Senate (Six-year term)​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Freshman Senators: 6 Democrat and 6 Republican​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119th is composed of 47 Democrats (includes 2 Independents </a:t>
            </a:r>
          </a:p>
          <a:p>
            <a:pPr algn="l">
              <a:lnSpc>
                <a:spcPts val="3919"/>
              </a:lnSpc>
            </a:pP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   who caucus with Democrats) and 53 Republicans​</a:t>
            </a:r>
          </a:p>
          <a:p>
            <a:pPr algn="l">
              <a:lnSpc>
                <a:spcPts val="3499"/>
              </a:lnSpc>
            </a:pPr>
            <a:endParaRPr lang="en-US" sz="2799" spc="-83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76641" y="6283008"/>
            <a:ext cx="13879689" cy="2858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7"/>
              </a:lnSpc>
            </a:pPr>
            <a:r>
              <a:rPr lang="en-US" sz="3199" b="1" spc="-95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House​</a:t>
            </a:r>
          </a:p>
          <a:p>
            <a:pPr algn="l">
              <a:lnSpc>
                <a:spcPts val="2474"/>
              </a:lnSpc>
            </a:pPr>
            <a:endParaRPr lang="en-US" sz="3199" b="1" spc="-95">
              <a:solidFill>
                <a:srgbClr val="014589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  <a:p>
            <a:pPr marL="604518" lvl="1" indent="-302259" algn="l">
              <a:lnSpc>
                <a:spcPts val="2771"/>
              </a:lnSpc>
              <a:buFont typeface="Arial"/>
              <a:buChar char="•"/>
            </a:pP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435 members of the House of Representatives ​(Two-year term)​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Freshman Representatives: 33 Democrat and ​30 Republican​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215 Democrats and 220 Republicans (217) ​</a:t>
            </a:r>
          </a:p>
          <a:p>
            <a:pPr algn="l">
              <a:lnSpc>
                <a:spcPts val="3499"/>
              </a:lnSpc>
            </a:pPr>
            <a:r>
              <a:rPr lang="en-US" sz="2499" spc="-74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​</a:t>
            </a:r>
          </a:p>
          <a:p>
            <a:pPr algn="l">
              <a:lnSpc>
                <a:spcPts val="3499"/>
              </a:lnSpc>
            </a:pPr>
            <a:endParaRPr lang="en-US" sz="2499" spc="-74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936166" y="8691865"/>
            <a:ext cx="15271024" cy="27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rPr>
              <a:t>Images from FASEB Town Hall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01458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754457" y="976275"/>
            <a:ext cx="10779086" cy="7859750"/>
          </a:xfrm>
          <a:custGeom>
            <a:avLst/>
            <a:gdLst/>
            <a:ahLst/>
            <a:cxnLst/>
            <a:rect l="l" t="t" r="r" b="b"/>
            <a:pathLst>
              <a:path w="10779086" h="7859750">
                <a:moveTo>
                  <a:pt x="0" y="0"/>
                </a:moveTo>
                <a:lnTo>
                  <a:pt x="10779086" y="0"/>
                </a:lnTo>
                <a:lnTo>
                  <a:pt x="1077908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318856" y="860113"/>
            <a:ext cx="13489887" cy="248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21"/>
              </a:lnSpc>
            </a:pPr>
            <a:r>
              <a:rPr lang="en-US" sz="7241" b="1">
                <a:solidFill>
                  <a:srgbClr val="8DC63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Senate Committee Leadership​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8856" y="3682365"/>
            <a:ext cx="15275229" cy="5947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b="1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Appropriations </a:t>
            </a: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– Susan Collins (R-ME) and Patty Murray (D-WA)​</a:t>
            </a:r>
          </a:p>
          <a:p>
            <a:pPr algn="l">
              <a:lnSpc>
                <a:spcPts val="3919"/>
              </a:lnSpc>
            </a:pPr>
            <a:endParaRPr lang="en-US" sz="2799" spc="-83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1209036" lvl="2" indent="-403012" algn="l">
              <a:lnSpc>
                <a:spcPts val="3919"/>
              </a:lnSpc>
              <a:buFont typeface="Arial"/>
              <a:buChar char="⚬"/>
            </a:pPr>
            <a:r>
              <a:rPr lang="en-US" sz="2799" b="1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Commerce, Justice, Science, and Related Agencies Subcommittee</a:t>
            </a: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Jerry Moran (R-KS) and Jeanne Shaheen (D-NH)​  </a:t>
            </a:r>
          </a:p>
          <a:p>
            <a:pPr algn="l">
              <a:lnSpc>
                <a:spcPts val="3919"/>
              </a:lnSpc>
            </a:pPr>
            <a:endParaRPr lang="en-US" sz="2799" spc="-83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1209036" lvl="2" indent="-403012" algn="l">
              <a:lnSpc>
                <a:spcPts val="3919"/>
              </a:lnSpc>
              <a:buFont typeface="Arial"/>
              <a:buChar char="⚬"/>
            </a:pPr>
            <a:r>
              <a:rPr lang="en-US" sz="2799" b="1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Labor, Health and Human Services, Education, and Related Agencies Subcommittee</a:t>
            </a: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Shelley Moore Capito (R-WV) and Tammy Baldwin (D-WI)​</a:t>
            </a:r>
          </a:p>
          <a:p>
            <a:pPr algn="l">
              <a:lnSpc>
                <a:spcPts val="3919"/>
              </a:lnSpc>
            </a:pPr>
            <a:endParaRPr lang="en-US" sz="2799" spc="-83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b="1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Commerce, Science, and Transportation</a:t>
            </a: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Ted Cruz (R-TX) and Maria Cantwell (D-WA)​</a:t>
            </a:r>
          </a:p>
          <a:p>
            <a:pPr algn="l">
              <a:lnSpc>
                <a:spcPts val="3919"/>
              </a:lnSpc>
            </a:pPr>
            <a:endParaRPr lang="en-US" sz="2799" spc="-83">
              <a:solidFill>
                <a:srgbClr val="01458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b="1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Health, Education, Labor and Pensions</a:t>
            </a:r>
            <a:r>
              <a:rPr lang="en-US" sz="2799" spc="-83">
                <a:solidFill>
                  <a:srgbClr val="01458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Bill Cassidy (R-LA) and Bernie Sanders (I-VT)</a:t>
            </a:r>
            <a:r>
              <a:rPr lang="en-US" sz="2799" b="1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​</a:t>
            </a:r>
          </a:p>
          <a:p>
            <a:pPr algn="l">
              <a:lnSpc>
                <a:spcPts val="4059"/>
              </a:lnSpc>
            </a:pPr>
            <a:endParaRPr lang="en-US" sz="2799" b="1" spc="-83">
              <a:solidFill>
                <a:srgbClr val="014589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76244" y="9463390"/>
            <a:ext cx="17093568" cy="823610"/>
            <a:chOff x="0" y="0"/>
            <a:chExt cx="22791424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0784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FFFFFF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754457" y="976275"/>
            <a:ext cx="10779086" cy="7859750"/>
          </a:xfrm>
          <a:custGeom>
            <a:avLst/>
            <a:gdLst/>
            <a:ahLst/>
            <a:cxnLst/>
            <a:rect l="l" t="t" r="r" b="b"/>
            <a:pathLst>
              <a:path w="10779086" h="7859750">
                <a:moveTo>
                  <a:pt x="0" y="0"/>
                </a:moveTo>
                <a:lnTo>
                  <a:pt x="10779086" y="0"/>
                </a:lnTo>
                <a:lnTo>
                  <a:pt x="1077908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318856" y="860113"/>
            <a:ext cx="15519259" cy="122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21"/>
              </a:lnSpc>
            </a:pPr>
            <a:r>
              <a:rPr lang="en-US" sz="7241" b="1">
                <a:solidFill>
                  <a:srgbClr val="8DC63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House Committee Leadership​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568539"/>
            <a:ext cx="15751064" cy="6025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9" lvl="1" indent="-345439" algn="l">
              <a:lnSpc>
                <a:spcPts val="6047"/>
              </a:lnSpc>
              <a:buFont typeface="Arial"/>
              <a:buChar char="•"/>
            </a:pPr>
            <a:r>
              <a:rPr lang="en-US" sz="3199" b="1" spc="-9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Appropriations – </a:t>
            </a:r>
            <a:r>
              <a:rPr lang="en-US" sz="3199" spc="-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Tom Cole (R-OK) and Rosa DeLauro (D-CT)​</a:t>
            </a:r>
          </a:p>
          <a:p>
            <a:pPr marL="1381758" lvl="2" indent="-460586" algn="l">
              <a:lnSpc>
                <a:spcPts val="6047"/>
              </a:lnSpc>
              <a:buFont typeface="Arial"/>
              <a:buChar char="⚬"/>
            </a:pPr>
            <a:r>
              <a:rPr lang="en-US" sz="3199" b="1" spc="-9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Commerce, Justice, Science</a:t>
            </a:r>
            <a:r>
              <a:rPr lang="en-US" sz="3199" spc="-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Hal Rogers (R-KY) and Grace Meng (D-NY)​</a:t>
            </a:r>
          </a:p>
          <a:p>
            <a:pPr marL="1381758" lvl="2" indent="-460586" algn="l">
              <a:lnSpc>
                <a:spcPts val="6047"/>
              </a:lnSpc>
              <a:buFont typeface="Arial"/>
              <a:buChar char="⚬"/>
            </a:pPr>
            <a:r>
              <a:rPr lang="en-US" sz="3199" b="1" spc="-9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Labor, Health, and Human Services, Education</a:t>
            </a:r>
            <a:r>
              <a:rPr lang="en-US" sz="3199" spc="-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Robert Aderholt (R-AL) and Rosa DeLauro (D-CT) ​</a:t>
            </a:r>
          </a:p>
          <a:p>
            <a:pPr marL="690879" lvl="1" indent="-345439" algn="l">
              <a:lnSpc>
                <a:spcPts val="6047"/>
              </a:lnSpc>
              <a:buFont typeface="Arial"/>
              <a:buChar char="•"/>
            </a:pPr>
            <a:r>
              <a:rPr lang="en-US" sz="3199" b="1" spc="-9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Science, Space, and Technology ​- </a:t>
            </a:r>
            <a:r>
              <a:rPr lang="en-US" sz="3199" spc="-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Brian Babin (R-TX) and Zoe Lofgren (D-CA)​</a:t>
            </a:r>
          </a:p>
          <a:p>
            <a:pPr marL="690879" lvl="1" indent="-345439" algn="l">
              <a:lnSpc>
                <a:spcPts val="6047"/>
              </a:lnSpc>
              <a:buFont typeface="Arial"/>
              <a:buChar char="•"/>
            </a:pPr>
            <a:r>
              <a:rPr lang="en-US" sz="3199" b="1" spc="-9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Energy and Commerce Committee (Health) </a:t>
            </a:r>
            <a:r>
              <a:rPr lang="en-US" sz="3199" spc="-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- Brett Guthrie (R-KY) and Anna Eshoo (D-CA)​</a:t>
            </a:r>
          </a:p>
          <a:p>
            <a:pPr marL="690879" lvl="1" indent="-345439" algn="l">
              <a:lnSpc>
                <a:spcPts val="6047"/>
              </a:lnSpc>
              <a:buFont typeface="Arial"/>
              <a:buChar char="•"/>
            </a:pPr>
            <a:r>
              <a:rPr lang="en-US" sz="3199" b="1" spc="-9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Education and the Workforce</a:t>
            </a:r>
            <a:r>
              <a:rPr lang="en-US" sz="3199" spc="-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- Tim Walberg (R-MI) and Bobby Scott (D-VA)​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76244" y="9463390"/>
            <a:ext cx="17093568" cy="823610"/>
            <a:chOff x="0" y="0"/>
            <a:chExt cx="22791424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>
                    <a:alpha val="20784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01458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754457" y="976275"/>
            <a:ext cx="10779086" cy="7859750"/>
          </a:xfrm>
          <a:custGeom>
            <a:avLst/>
            <a:gdLst/>
            <a:ahLst/>
            <a:cxnLst/>
            <a:rect l="l" t="t" r="r" b="b"/>
            <a:pathLst>
              <a:path w="10779086" h="7859750">
                <a:moveTo>
                  <a:pt x="0" y="0"/>
                </a:moveTo>
                <a:lnTo>
                  <a:pt x="10779086" y="0"/>
                </a:lnTo>
                <a:lnTo>
                  <a:pt x="1077908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hlinkClick r:id="rId5" tooltip="https://www.help.senate.gov/imo/media/doc/nih_modernization_5924pdf.pdf"/>
          </p:cNvPr>
          <p:cNvSpPr/>
          <p:nvPr/>
        </p:nvSpPr>
        <p:spPr>
          <a:xfrm>
            <a:off x="2835419" y="3757930"/>
            <a:ext cx="4218184" cy="5376545"/>
          </a:xfrm>
          <a:custGeom>
            <a:avLst/>
            <a:gdLst/>
            <a:ahLst/>
            <a:cxnLst/>
            <a:rect l="l" t="t" r="r" b="b"/>
            <a:pathLst>
              <a:path w="4218184" h="5376545">
                <a:moveTo>
                  <a:pt x="0" y="0"/>
                </a:moveTo>
                <a:lnTo>
                  <a:pt x="4218184" y="0"/>
                </a:lnTo>
                <a:lnTo>
                  <a:pt x="4218184" y="5376545"/>
                </a:lnTo>
                <a:lnTo>
                  <a:pt x="0" y="53765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hlinkClick r:id="rId7" tooltip="https://d1dth6e84htgma.cloudfront.net/NIH_Reform_Report_f6bbdca821.pdf"/>
          </p:cNvPr>
          <p:cNvSpPr/>
          <p:nvPr/>
        </p:nvSpPr>
        <p:spPr>
          <a:xfrm>
            <a:off x="11136215" y="3757930"/>
            <a:ext cx="4314512" cy="5376545"/>
          </a:xfrm>
          <a:custGeom>
            <a:avLst/>
            <a:gdLst/>
            <a:ahLst/>
            <a:cxnLst/>
            <a:rect l="l" t="t" r="r" b="b"/>
            <a:pathLst>
              <a:path w="4314512" h="5376545">
                <a:moveTo>
                  <a:pt x="0" y="0"/>
                </a:moveTo>
                <a:lnTo>
                  <a:pt x="4314512" y="0"/>
                </a:lnTo>
                <a:lnTo>
                  <a:pt x="4314512" y="5376545"/>
                </a:lnTo>
                <a:lnTo>
                  <a:pt x="0" y="53765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318856" y="860113"/>
            <a:ext cx="13489887" cy="122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21"/>
              </a:lnSpc>
            </a:pPr>
            <a:r>
              <a:rPr lang="en-US" sz="7241" b="1">
                <a:solidFill>
                  <a:srgbClr val="8DC63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NIH Reauthorization​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59999" y="2336418"/>
            <a:ext cx="6322227" cy="1269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1"/>
              </a:lnSpc>
            </a:pPr>
            <a:r>
              <a:rPr lang="en-US" sz="2799" b="1" u="sng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  <a:hlinkClick r:id="rId9" tooltip="https://fabbs.org/news/2024/05/senator-cassidy-releases-white-paper-on-modernization-of-nih/"/>
              </a:rPr>
              <a:t>Senator Cassidy Releases White Paper on Modernization of NIH</a:t>
            </a:r>
            <a:r>
              <a:rPr lang="en-US" sz="2799" b="1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​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76244" y="9463390"/>
            <a:ext cx="17093568" cy="823610"/>
            <a:chOff x="0" y="0"/>
            <a:chExt cx="22791424" cy="1098146"/>
          </a:xfrm>
        </p:grpSpPr>
        <p:sp>
          <p:nvSpPr>
            <p:cNvPr id="11" name="TextBox 11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0784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051374" y="2336418"/>
            <a:ext cx="4484194" cy="187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1"/>
              </a:lnSpc>
            </a:pPr>
            <a:r>
              <a:rPr lang="en-US" sz="2799" b="1" u="sng" spc="-83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  <a:hlinkClick r:id="rId10" tooltip="https://fabbs.org/news/2024/08/fabbs-responds-to-house-committees-nih-reform/"/>
              </a:rPr>
              <a:t>FABBS Responds to House Committee’s NIH </a:t>
            </a:r>
          </a:p>
          <a:p>
            <a:pPr algn="l">
              <a:lnSpc>
                <a:spcPts val="4724"/>
              </a:lnSpc>
            </a:pPr>
            <a:endParaRPr lang="en-US" sz="2799" b="1" u="sng" spc="-83">
              <a:solidFill>
                <a:srgbClr val="014589"/>
              </a:solidFill>
              <a:latin typeface="Montserrat Classic Bold"/>
              <a:ea typeface="Montserrat Classic Bold"/>
              <a:cs typeface="Montserrat Classic Bold"/>
              <a:sym typeface="Montserrat Classic Bold"/>
              <a:hlinkClick r:id="rId10" tooltip="https://fabbs.org/news/2024/08/fabbs-responds-to-house-committees-nih-reform/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01458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754457" y="976275"/>
            <a:ext cx="10779086" cy="7859750"/>
          </a:xfrm>
          <a:custGeom>
            <a:avLst/>
            <a:gdLst/>
            <a:ahLst/>
            <a:cxnLst/>
            <a:rect l="l" t="t" r="r" b="b"/>
            <a:pathLst>
              <a:path w="10779086" h="7859750">
                <a:moveTo>
                  <a:pt x="0" y="0"/>
                </a:moveTo>
                <a:lnTo>
                  <a:pt x="10779086" y="0"/>
                </a:lnTo>
                <a:lnTo>
                  <a:pt x="1077908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204049" y="2775241"/>
            <a:ext cx="4436125" cy="5736769"/>
          </a:xfrm>
          <a:custGeom>
            <a:avLst/>
            <a:gdLst/>
            <a:ahLst/>
            <a:cxnLst/>
            <a:rect l="l" t="t" r="r" b="b"/>
            <a:pathLst>
              <a:path w="4436125" h="5736769">
                <a:moveTo>
                  <a:pt x="0" y="0"/>
                </a:moveTo>
                <a:lnTo>
                  <a:pt x="4436125" y="0"/>
                </a:lnTo>
                <a:lnTo>
                  <a:pt x="4436125" y="5736769"/>
                </a:lnTo>
                <a:lnTo>
                  <a:pt x="0" y="57367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318856" y="860113"/>
            <a:ext cx="13489887" cy="122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21"/>
              </a:lnSpc>
            </a:pPr>
            <a:r>
              <a:rPr lang="en-US" sz="7241" b="1">
                <a:solidFill>
                  <a:srgbClr val="8DC63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Attacks on NSF​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18856" y="2565691"/>
            <a:ext cx="8219552" cy="4501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6" lvl="1" indent="-345438" algn="l">
              <a:lnSpc>
                <a:spcPts val="6047"/>
              </a:lnSpc>
              <a:buFont typeface="Arial"/>
              <a:buChar char="•"/>
            </a:pPr>
            <a:r>
              <a:rPr lang="en-US" sz="3199" u="sng" spc="-95">
                <a:solidFill>
                  <a:srgbClr val="21488A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6" tooltip="https://fabbs.org/news/2024/05/senator-cassidy-releases-white-paper-on-modernization-of-nih/"/>
              </a:rPr>
              <a:t>Senator Joni Ernst’s (R-IA) </a:t>
            </a:r>
            <a:r>
              <a:rPr lang="en-US" sz="3199" u="sng" spc="-95">
                <a:solidFill>
                  <a:srgbClr val="21488A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7" tooltip="https://www.ernst.senate.gov/imo/media/doc/doge_trillion_dollar_blue_print_letter_-_elon_vivek.pdf"/>
              </a:rPr>
              <a:t>letter to DOGE</a:t>
            </a:r>
            <a:r>
              <a:rPr lang="en-US" sz="3199" u="sng" spc="-95">
                <a:solidFill>
                  <a:srgbClr val="21488A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6" tooltip="https://fabbs.org/news/2024/05/senator-cassidy-releases-white-paper-on-modernization-of-nih/"/>
              </a:rPr>
              <a:t>​</a:t>
            </a:r>
          </a:p>
          <a:p>
            <a:pPr marL="690876" lvl="1" indent="-345438" algn="l">
              <a:lnSpc>
                <a:spcPts val="6047"/>
              </a:lnSpc>
              <a:buFont typeface="Arial"/>
              <a:buChar char="•"/>
            </a:pPr>
            <a:r>
              <a:rPr lang="en-US" sz="3199" u="sng" spc="-95">
                <a:solidFill>
                  <a:srgbClr val="21488A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6" tooltip="https://fabbs.org/news/2024/05/senator-cassidy-releases-white-paper-on-modernization-of-nih/"/>
              </a:rPr>
              <a:t>Senator Ted Cruz’s (R-TX) </a:t>
            </a:r>
            <a:r>
              <a:rPr lang="en-US" sz="3199" u="sng" spc="-95">
                <a:solidFill>
                  <a:srgbClr val="21488A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8" tooltip="https://www.commerce.senate.gov/2024/10/new-cruz-investigation-reveals-how-biden-harris-diverted-billions-from-scientific-research-to-dei-activists"/>
              </a:rPr>
              <a:t>report on NSF funding and DEI</a:t>
            </a:r>
            <a:r>
              <a:rPr lang="en-US" sz="3199" u="sng" spc="-95">
                <a:solidFill>
                  <a:srgbClr val="21488A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6" tooltip="https://fabbs.org/news/2024/05/senator-cassidy-releases-white-paper-on-modernization-of-nih/"/>
              </a:rPr>
              <a:t>​</a:t>
            </a:r>
          </a:p>
          <a:p>
            <a:pPr algn="l">
              <a:lnSpc>
                <a:spcPts val="6047"/>
              </a:lnSpc>
            </a:pPr>
            <a:endParaRPr lang="en-US" sz="3199" u="sng" spc="-95">
              <a:solidFill>
                <a:srgbClr val="21488A"/>
              </a:solidFill>
              <a:latin typeface="Montserrat Classic"/>
              <a:ea typeface="Montserrat Classic"/>
              <a:cs typeface="Montserrat Classic"/>
              <a:sym typeface="Montserrat Classic"/>
              <a:hlinkClick r:id="rId6" tooltip="https://fabbs.org/news/2024/05/senator-cassidy-releases-white-paper-on-modernization-of-nih/"/>
            </a:endParaRPr>
          </a:p>
          <a:p>
            <a:pPr algn="l">
              <a:lnSpc>
                <a:spcPts val="6047"/>
              </a:lnSpc>
            </a:pPr>
            <a:endParaRPr lang="en-US" sz="3199" u="sng" spc="-95">
              <a:solidFill>
                <a:srgbClr val="21488A"/>
              </a:solidFill>
              <a:latin typeface="Montserrat Classic"/>
              <a:ea typeface="Montserrat Classic"/>
              <a:cs typeface="Montserrat Classic"/>
              <a:sym typeface="Montserrat Classic"/>
              <a:hlinkClick r:id="rId6" tooltip="https://fabbs.org/news/2024/05/senator-cassidy-releases-white-paper-on-modernization-of-nih/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776244" y="9463390"/>
            <a:ext cx="17093568" cy="823610"/>
            <a:chOff x="0" y="0"/>
            <a:chExt cx="22791424" cy="1098146"/>
          </a:xfrm>
        </p:grpSpPr>
        <p:sp>
          <p:nvSpPr>
            <p:cNvPr id="10" name="TextBox 10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20784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20784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8DC63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9443848" y="4515627"/>
            <a:ext cx="2575883" cy="311912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12883266" y="4515627"/>
            <a:ext cx="2909075" cy="344828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565012" y="4515627"/>
            <a:ext cx="2909075" cy="344828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6004430" y="4515627"/>
            <a:ext cx="2909075" cy="344828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9304123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12743541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2425287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>
            <a:off x="5864705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2618754" y="4652842"/>
            <a:ext cx="2579201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NIH </a:t>
            </a:r>
          </a:p>
          <a:p>
            <a:pPr algn="ctr">
              <a:lnSpc>
                <a:spcPts val="3079"/>
              </a:lnSpc>
            </a:pPr>
            <a:r>
              <a:rPr lang="en-US" sz="2199" b="1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Reauthorization​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97590" y="4652842"/>
            <a:ext cx="2522141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Higher Education Act​</a:t>
            </a:r>
          </a:p>
          <a:p>
            <a:pPr algn="ctr">
              <a:lnSpc>
                <a:spcPts val="4480"/>
              </a:lnSpc>
            </a:pPr>
            <a:endParaRPr lang="en-US" sz="3200" b="1">
              <a:solidFill>
                <a:srgbClr val="01519E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3886200" y="292741"/>
            <a:ext cx="12411055" cy="9096679"/>
          </a:xfrm>
          <a:custGeom>
            <a:avLst/>
            <a:gdLst/>
            <a:ahLst/>
            <a:cxnLst/>
            <a:rect l="l" t="t" r="r" b="b"/>
            <a:pathLst>
              <a:path w="12411055" h="9096679">
                <a:moveTo>
                  <a:pt x="0" y="0"/>
                </a:moveTo>
                <a:lnTo>
                  <a:pt x="12411055" y="0"/>
                </a:lnTo>
                <a:lnTo>
                  <a:pt x="12411055" y="9096679"/>
                </a:lnTo>
                <a:lnTo>
                  <a:pt x="0" y="90966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128" r="-3664" b="-325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5"/>
          <p:cNvSpPr txBox="1"/>
          <p:nvPr/>
        </p:nvSpPr>
        <p:spPr>
          <a:xfrm>
            <a:off x="12937008" y="4624018"/>
            <a:ext cx="2522141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Topical –  AI, Climate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900353" y="1608709"/>
            <a:ext cx="20974335" cy="86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  <a:spcBef>
                <a:spcPct val="0"/>
              </a:spcBef>
            </a:pPr>
            <a:r>
              <a:rPr lang="en-US" sz="6500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On the Agenda for Congress this Year​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18" name="TextBox 18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>
                      <a:alpha val="4274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>
                    <a:alpha val="26667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029642" y="4599369"/>
            <a:ext cx="2579201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IES </a:t>
            </a:r>
          </a:p>
          <a:p>
            <a:pPr algn="ctr">
              <a:lnSpc>
                <a:spcPts val="3079"/>
              </a:lnSpc>
            </a:pPr>
            <a:r>
              <a:rPr lang="en-US" sz="2199" b="1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Reauthorization​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317005" y="-18518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1975519" y="1896163"/>
            <a:ext cx="6885084" cy="6494674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9575484" y="1896163"/>
            <a:ext cx="6850091" cy="6494674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387625" y="2188889"/>
            <a:ext cx="6060872" cy="5771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000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Appropriations </a:t>
            </a:r>
          </a:p>
          <a:p>
            <a:pPr algn="ctr">
              <a:lnSpc>
                <a:spcPts val="3719"/>
              </a:lnSpc>
            </a:pPr>
            <a:endParaRPr lang="en-US" sz="3000" b="1">
              <a:solidFill>
                <a:srgbClr val="FFFFFF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  <a:p>
            <a:pPr algn="ctr">
              <a:lnSpc>
                <a:spcPts val="3822"/>
              </a:lnSpc>
            </a:pPr>
            <a:r>
              <a:rPr lang="en-US" sz="26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Appropriations Legislation ​Provides </a:t>
            </a:r>
          </a:p>
          <a:p>
            <a:pPr algn="l">
              <a:lnSpc>
                <a:spcPts val="3822"/>
              </a:lnSpc>
            </a:pPr>
            <a:r>
              <a:rPr lang="en-US" sz="26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spending for the agencies and programs previously authorized ​ Congress is not required to provide appropriations for an authorized discretionary spending program ​ Congress may provide appropriations for programs or agencies whose authorization has lapsed​.</a:t>
            </a:r>
          </a:p>
        </p:txBody>
      </p:sp>
      <p:sp>
        <p:nvSpPr>
          <p:cNvPr id="7" name="Freeform 7"/>
          <p:cNvSpPr/>
          <p:nvPr/>
        </p:nvSpPr>
        <p:spPr>
          <a:xfrm>
            <a:off x="-4424996" y="-5142647"/>
            <a:ext cx="12411055" cy="9392961"/>
          </a:xfrm>
          <a:custGeom>
            <a:avLst/>
            <a:gdLst/>
            <a:ahLst/>
            <a:cxnLst/>
            <a:rect l="l" t="t" r="r" b="b"/>
            <a:pathLst>
              <a:path w="12411055" h="9392961">
                <a:moveTo>
                  <a:pt x="0" y="0"/>
                </a:moveTo>
                <a:lnTo>
                  <a:pt x="12411055" y="0"/>
                </a:lnTo>
                <a:lnTo>
                  <a:pt x="12411055" y="9392961"/>
                </a:lnTo>
                <a:lnTo>
                  <a:pt x="0" y="93929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128" r="-366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-787720" y="653413"/>
            <a:ext cx="19863440" cy="85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63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Appropriations &amp; Authorization ​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10" name="TextBox 10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41961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41961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>
                      <a:alpha val="41961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>
                    <a:alpha val="41961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013113" y="2122214"/>
            <a:ext cx="5974833" cy="5623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0"/>
              </a:lnSpc>
            </a:pPr>
            <a:r>
              <a:rPr lang="en-US" sz="3000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Authorization​</a:t>
            </a:r>
          </a:p>
          <a:p>
            <a:pPr algn="ctr">
              <a:lnSpc>
                <a:spcPts val="4433"/>
              </a:lnSpc>
            </a:pPr>
            <a:r>
              <a:rPr lang="en-US" sz="2562" b="1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​</a:t>
            </a:r>
          </a:p>
          <a:p>
            <a:pPr algn="l">
              <a:lnSpc>
                <a:spcPts val="4498"/>
              </a:lnSpc>
            </a:pPr>
            <a:r>
              <a:rPr lang="en-US" sz="26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Establishes, continues, or modifies federal agencies or programs .​​</a:t>
            </a:r>
          </a:p>
          <a:p>
            <a:pPr algn="l">
              <a:lnSpc>
                <a:spcPts val="4498"/>
              </a:lnSpc>
            </a:pPr>
            <a:r>
              <a:rPr lang="en-US" sz="26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​</a:t>
            </a:r>
          </a:p>
          <a:p>
            <a:pPr algn="l">
              <a:lnSpc>
                <a:spcPts val="4498"/>
              </a:lnSpc>
            </a:pPr>
            <a:r>
              <a:rPr lang="en-US" sz="26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Often includes funding targets for an agency over a given time period​.​</a:t>
            </a:r>
          </a:p>
          <a:p>
            <a:pPr algn="l">
              <a:lnSpc>
                <a:spcPts val="4433"/>
              </a:lnSpc>
            </a:pPr>
            <a:endParaRPr lang="en-US" sz="2600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l">
              <a:lnSpc>
                <a:spcPts val="4433"/>
              </a:lnSpc>
            </a:pPr>
            <a:endParaRPr lang="en-US" sz="2600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ctr">
              <a:lnSpc>
                <a:spcPts val="3944"/>
              </a:lnSpc>
            </a:pPr>
            <a:endParaRPr lang="en-US" sz="2600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211FA-6726-2B83-C6BB-5C4B3FAC5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50EBA3A-A1B7-98A3-A304-43DA499522E3}"/>
              </a:ext>
            </a:extLst>
          </p:cNvPr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943B703F-B966-A81F-FB64-A3B616D78B21}"/>
              </a:ext>
            </a:extLst>
          </p:cNvPr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6A134590-3827-CF2A-1B0A-4F10FFCF31E0}"/>
              </a:ext>
            </a:extLst>
          </p:cNvPr>
          <p:cNvSpPr/>
          <p:nvPr/>
        </p:nvSpPr>
        <p:spPr>
          <a:xfrm>
            <a:off x="4026481" y="104162"/>
            <a:ext cx="10411856" cy="7859750"/>
          </a:xfrm>
          <a:custGeom>
            <a:avLst/>
            <a:gdLst/>
            <a:ahLst/>
            <a:cxnLst/>
            <a:rect l="l" t="t" r="r" b="b"/>
            <a:pathLst>
              <a:path w="10411856" h="7859750">
                <a:moveTo>
                  <a:pt x="0" y="0"/>
                </a:moveTo>
                <a:lnTo>
                  <a:pt x="10411856" y="0"/>
                </a:lnTo>
                <a:lnTo>
                  <a:pt x="1041185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r="-35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082D8F9B-488D-C2FA-5A56-1A87225CF8DF}"/>
              </a:ext>
            </a:extLst>
          </p:cNvPr>
          <p:cNvSpPr txBox="1"/>
          <p:nvPr/>
        </p:nvSpPr>
        <p:spPr>
          <a:xfrm>
            <a:off x="2057400" y="1181100"/>
            <a:ext cx="12713364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Things to Remember​</a:t>
            </a:r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EE83F5B-A5D5-1647-AF4C-D10378A37280}"/>
              </a:ext>
            </a:extLst>
          </p:cNvPr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00DD2CBE-C71A-EA0A-8E7F-B47CCF7C452C}"/>
                </a:ext>
              </a:extLst>
            </p:cNvPr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E9D3B168-55C1-18D9-6241-6B52D6CA5AE4}"/>
                </a:ext>
              </a:extLst>
            </p:cNvPr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BD8589C-981F-62CB-BAFE-DCC53C5E7B70}"/>
              </a:ext>
            </a:extLst>
          </p:cNvPr>
          <p:cNvSpPr txBox="1"/>
          <p:nvPr/>
        </p:nvSpPr>
        <p:spPr>
          <a:xfrm>
            <a:off x="609600" y="2857500"/>
            <a:ext cx="176784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The chaos is by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Many of the troubling EO and directives are unconstitutional or conflict with legislative direction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This is a democracy with strong institutions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7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412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457325"/>
          </a:xfrm>
          <a:prstGeom prst="rect">
            <a:avLst/>
          </a:prstGeom>
          <a:solidFill>
            <a:srgbClr val="3369B9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1536078" y="1157287"/>
            <a:ext cx="6016578" cy="0"/>
          </a:xfrm>
          <a:prstGeom prst="line">
            <a:avLst/>
          </a:prstGeom>
          <a:ln w="857250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70858" y="899445"/>
            <a:ext cx="515685" cy="515685"/>
          </a:xfrm>
          <a:custGeom>
            <a:avLst/>
            <a:gdLst/>
            <a:ahLst/>
            <a:cxnLst/>
            <a:rect l="l" t="t" r="r" b="b"/>
            <a:pathLst>
              <a:path w="515685" h="515685">
                <a:moveTo>
                  <a:pt x="0" y="0"/>
                </a:moveTo>
                <a:lnTo>
                  <a:pt x="515684" y="0"/>
                </a:lnTo>
                <a:lnTo>
                  <a:pt x="515684" y="515685"/>
                </a:lnTo>
                <a:lnTo>
                  <a:pt x="0" y="5156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5257712" y="5467548"/>
            <a:ext cx="11537370" cy="2425232"/>
            <a:chOff x="0" y="0"/>
            <a:chExt cx="14537635" cy="30559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537635" cy="3055907"/>
            </a:xfrm>
            <a:custGeom>
              <a:avLst/>
              <a:gdLst/>
              <a:ahLst/>
              <a:cxnLst/>
              <a:rect l="l" t="t" r="r" b="b"/>
              <a:pathLst>
                <a:path w="14537635" h="3055907">
                  <a:moveTo>
                    <a:pt x="14413174" y="3055907"/>
                  </a:moveTo>
                  <a:lnTo>
                    <a:pt x="124460" y="3055907"/>
                  </a:lnTo>
                  <a:cubicBezTo>
                    <a:pt x="55880" y="3055907"/>
                    <a:pt x="0" y="3000027"/>
                    <a:pt x="0" y="293144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13176" y="0"/>
                  </a:lnTo>
                  <a:cubicBezTo>
                    <a:pt x="14481755" y="0"/>
                    <a:pt x="14537635" y="55880"/>
                    <a:pt x="14537635" y="124460"/>
                  </a:cubicBezTo>
                  <a:lnTo>
                    <a:pt x="14537635" y="2931447"/>
                  </a:lnTo>
                  <a:cubicBezTo>
                    <a:pt x="14537635" y="3000027"/>
                    <a:pt x="14481755" y="3055907"/>
                    <a:pt x="14413176" y="3055907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257712" y="3464575"/>
            <a:ext cx="11537370" cy="1911008"/>
            <a:chOff x="0" y="0"/>
            <a:chExt cx="14537635" cy="24079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537635" cy="2407961"/>
            </a:xfrm>
            <a:custGeom>
              <a:avLst/>
              <a:gdLst/>
              <a:ahLst/>
              <a:cxnLst/>
              <a:rect l="l" t="t" r="r" b="b"/>
              <a:pathLst>
                <a:path w="14537635" h="2407961">
                  <a:moveTo>
                    <a:pt x="14413174" y="2407961"/>
                  </a:moveTo>
                  <a:lnTo>
                    <a:pt x="124460" y="2407961"/>
                  </a:lnTo>
                  <a:cubicBezTo>
                    <a:pt x="55880" y="2407961"/>
                    <a:pt x="0" y="2352081"/>
                    <a:pt x="0" y="228350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13176" y="0"/>
                  </a:lnTo>
                  <a:cubicBezTo>
                    <a:pt x="14481755" y="0"/>
                    <a:pt x="14537635" y="55880"/>
                    <a:pt x="14537635" y="124460"/>
                  </a:cubicBezTo>
                  <a:lnTo>
                    <a:pt x="14537635" y="2283501"/>
                  </a:lnTo>
                  <a:cubicBezTo>
                    <a:pt x="14537635" y="2352081"/>
                    <a:pt x="14481755" y="2407961"/>
                    <a:pt x="14413176" y="2407961"/>
                  </a:cubicBezTo>
                  <a:close/>
                </a:path>
              </a:pathLst>
            </a:custGeom>
            <a:solidFill>
              <a:srgbClr val="01458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257712" y="1840897"/>
            <a:ext cx="11537370" cy="1518903"/>
            <a:chOff x="0" y="0"/>
            <a:chExt cx="14537635" cy="191389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537635" cy="1913890"/>
            </a:xfrm>
            <a:custGeom>
              <a:avLst/>
              <a:gdLst/>
              <a:ahLst/>
              <a:cxnLst/>
              <a:rect l="l" t="t" r="r" b="b"/>
              <a:pathLst>
                <a:path w="14537635" h="1913890">
                  <a:moveTo>
                    <a:pt x="14413174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13176" y="0"/>
                  </a:lnTo>
                  <a:cubicBezTo>
                    <a:pt x="14481755" y="0"/>
                    <a:pt x="14537635" y="55880"/>
                    <a:pt x="14537635" y="124460"/>
                  </a:cubicBezTo>
                  <a:lnTo>
                    <a:pt x="14537635" y="1789430"/>
                  </a:lnTo>
                  <a:cubicBezTo>
                    <a:pt x="14537635" y="1858010"/>
                    <a:pt x="14481755" y="1913890"/>
                    <a:pt x="14413176" y="1913890"/>
                  </a:cubicBezTo>
                  <a:close/>
                </a:path>
              </a:pathLst>
            </a:custGeom>
            <a:solidFill>
              <a:srgbClr val="3369B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3432523" y="-365427"/>
            <a:ext cx="1123906" cy="5931553"/>
            <a:chOff x="0" y="0"/>
            <a:chExt cx="3130550" cy="165218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30550" cy="16521867"/>
            </a:xfrm>
            <a:custGeom>
              <a:avLst/>
              <a:gdLst/>
              <a:ahLst/>
              <a:cxnLst/>
              <a:rect l="l" t="t" r="r" b="b"/>
              <a:pathLst>
                <a:path w="3130550" h="16521867">
                  <a:moveTo>
                    <a:pt x="0" y="1123950"/>
                  </a:moveTo>
                  <a:lnTo>
                    <a:pt x="0" y="16521867"/>
                  </a:lnTo>
                  <a:lnTo>
                    <a:pt x="3130550" y="16521867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3432523" y="1258251"/>
            <a:ext cx="1123906" cy="5931553"/>
            <a:chOff x="0" y="0"/>
            <a:chExt cx="3130550" cy="165218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30550" cy="16521867"/>
            </a:xfrm>
            <a:custGeom>
              <a:avLst/>
              <a:gdLst/>
              <a:ahLst/>
              <a:cxnLst/>
              <a:rect l="l" t="t" r="r" b="b"/>
              <a:pathLst>
                <a:path w="3130550" h="16521867">
                  <a:moveTo>
                    <a:pt x="0" y="1123950"/>
                  </a:moveTo>
                  <a:lnTo>
                    <a:pt x="0" y="16521867"/>
                  </a:lnTo>
                  <a:lnTo>
                    <a:pt x="3130550" y="16521867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3606761" y="3086985"/>
            <a:ext cx="1123906" cy="6280028"/>
            <a:chOff x="0" y="0"/>
            <a:chExt cx="3130550" cy="1749251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130550" cy="17492515"/>
            </a:xfrm>
            <a:custGeom>
              <a:avLst/>
              <a:gdLst/>
              <a:ahLst/>
              <a:cxnLst/>
              <a:rect l="l" t="t" r="r" b="b"/>
              <a:pathLst>
                <a:path w="3130550" h="17492515">
                  <a:moveTo>
                    <a:pt x="0" y="1123950"/>
                  </a:moveTo>
                  <a:lnTo>
                    <a:pt x="0" y="17492515"/>
                  </a:lnTo>
                  <a:lnTo>
                    <a:pt x="3130550" y="17492515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525419" y="1990771"/>
            <a:ext cx="8820815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FABBS works with coalitions to determine the community ‘ask’ the number that they will be encouraging Congress to appropriate for federal agencies supporting behavioral and brain sciences.​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25419" y="3686599"/>
            <a:ext cx="7834024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Working with coalitions, FABBS signs letters to leadership and Budget committees advocating for strong allocations to subcommittees.​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Meet with committee staff to make the budget request.​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566235" y="5693663"/>
            <a:ext cx="8820815" cy="193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3546" lvl="1" indent="-196773" algn="l">
              <a:lnSpc>
                <a:spcPts val="2551"/>
              </a:lnSpc>
              <a:buFont typeface="Arial"/>
              <a:buChar char="•"/>
            </a:pPr>
            <a:r>
              <a:rPr lang="en-US" sz="1822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Member requests - FABBS submits Member requests to 5 - 7 Congressional offices, asking MOCs to include key funding agencies in their priorities​</a:t>
            </a:r>
          </a:p>
          <a:p>
            <a:pPr marL="393546" lvl="1" indent="-196773" algn="l">
              <a:lnSpc>
                <a:spcPts val="2551"/>
              </a:lnSpc>
              <a:buFont typeface="Arial"/>
              <a:buChar char="•"/>
            </a:pPr>
            <a:r>
              <a:rPr lang="en-US" sz="1822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Dear colleague letters - As co-chair of the Coalition for National Science Funding, FABBS help draft and circulates letters, seeking signatures. ​</a:t>
            </a:r>
          </a:p>
          <a:p>
            <a:pPr marL="393546" lvl="1" indent="-196773" algn="l">
              <a:lnSpc>
                <a:spcPts val="2551"/>
              </a:lnSpc>
              <a:buFont typeface="Arial"/>
              <a:buChar char="•"/>
            </a:pPr>
            <a:r>
              <a:rPr lang="en-US" sz="1822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Report language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86542" y="2429164"/>
            <a:ext cx="5049017" cy="35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0"/>
              </a:lnSpc>
            </a:pPr>
            <a:r>
              <a:rPr lang="en-US" sz="2430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President Submits Budget​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86542" y="3912250"/>
            <a:ext cx="5982590" cy="61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158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Congress determines allocation for 12 appropriations subcommittees 302bs​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39435" y="5802413"/>
            <a:ext cx="5820818" cy="775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96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Members of Congress determine their funding priorities and have a variety of ways for communicating their priorities to Appropriators​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79963" y="779812"/>
            <a:ext cx="2532984" cy="1099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spc="3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APPROPRIATIONS​</a:t>
            </a:r>
          </a:p>
          <a:p>
            <a:pPr algn="l">
              <a:lnSpc>
                <a:spcPts val="2940"/>
              </a:lnSpc>
            </a:pPr>
            <a:r>
              <a:rPr lang="en-US" sz="2100" spc="3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Timeline</a:t>
            </a:r>
          </a:p>
          <a:p>
            <a:pPr algn="l">
              <a:lnSpc>
                <a:spcPts val="2940"/>
              </a:lnSpc>
            </a:pPr>
            <a:endParaRPr lang="en-US" sz="2100" spc="31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5257712" y="7997554"/>
            <a:ext cx="11537370" cy="1589731"/>
            <a:chOff x="0" y="0"/>
            <a:chExt cx="14537635" cy="200313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4537635" cy="2003137"/>
            </a:xfrm>
            <a:custGeom>
              <a:avLst/>
              <a:gdLst/>
              <a:ahLst/>
              <a:cxnLst/>
              <a:rect l="l" t="t" r="r" b="b"/>
              <a:pathLst>
                <a:path w="14537635" h="2003137">
                  <a:moveTo>
                    <a:pt x="14413174" y="2003137"/>
                  </a:moveTo>
                  <a:lnTo>
                    <a:pt x="124460" y="2003137"/>
                  </a:lnTo>
                  <a:cubicBezTo>
                    <a:pt x="55880" y="2003137"/>
                    <a:pt x="0" y="1947257"/>
                    <a:pt x="0" y="187867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13176" y="0"/>
                  </a:lnTo>
                  <a:cubicBezTo>
                    <a:pt x="14481755" y="0"/>
                    <a:pt x="14537635" y="55880"/>
                    <a:pt x="14537635" y="124460"/>
                  </a:cubicBezTo>
                  <a:lnTo>
                    <a:pt x="14537635" y="1878677"/>
                  </a:lnTo>
                  <a:cubicBezTo>
                    <a:pt x="14537635" y="1947257"/>
                    <a:pt x="14481755" y="2003137"/>
                    <a:pt x="14413176" y="2003137"/>
                  </a:cubicBezTo>
                  <a:close/>
                </a:path>
              </a:pathLst>
            </a:custGeom>
            <a:solidFill>
              <a:srgbClr val="01458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 rot="5400000">
            <a:off x="3432523" y="5791230"/>
            <a:ext cx="1123906" cy="5931553"/>
            <a:chOff x="0" y="0"/>
            <a:chExt cx="3130550" cy="1652186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130550" cy="16521867"/>
            </a:xfrm>
            <a:custGeom>
              <a:avLst/>
              <a:gdLst/>
              <a:ahLst/>
              <a:cxnLst/>
              <a:rect l="l" t="t" r="r" b="b"/>
              <a:pathLst>
                <a:path w="3130550" h="16521867">
                  <a:moveTo>
                    <a:pt x="0" y="1123950"/>
                  </a:moveTo>
                  <a:lnTo>
                    <a:pt x="0" y="16521867"/>
                  </a:lnTo>
                  <a:lnTo>
                    <a:pt x="3130550" y="16521867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7525419" y="8208016"/>
            <a:ext cx="8902447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Submit testimony​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Working with Congressional offices on questions for witnesses​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86542" y="8445229"/>
            <a:ext cx="5634115" cy="61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0"/>
              </a:lnSpc>
            </a:pPr>
            <a:r>
              <a:rPr lang="en-US" sz="2158" b="1">
                <a:solidFill>
                  <a:srgbClr val="01458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Congress determines allocation for 12 appropriations subcommittees 302bs​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671114" y="822325"/>
            <a:ext cx="3978771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35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FABBS Response​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457325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1536078" y="1157287"/>
            <a:ext cx="6016578" cy="0"/>
          </a:xfrm>
          <a:prstGeom prst="line">
            <a:avLst/>
          </a:prstGeom>
          <a:ln w="857250" cap="rnd">
            <a:solidFill>
              <a:srgbClr val="3369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70858" y="899445"/>
            <a:ext cx="515685" cy="515685"/>
          </a:xfrm>
          <a:custGeom>
            <a:avLst/>
            <a:gdLst/>
            <a:ahLst/>
            <a:cxnLst/>
            <a:rect l="l" t="t" r="r" b="b"/>
            <a:pathLst>
              <a:path w="515685" h="515685">
                <a:moveTo>
                  <a:pt x="0" y="0"/>
                </a:moveTo>
                <a:lnTo>
                  <a:pt x="515684" y="0"/>
                </a:lnTo>
                <a:lnTo>
                  <a:pt x="515684" y="515685"/>
                </a:lnTo>
                <a:lnTo>
                  <a:pt x="0" y="5156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7718722" y="1878997"/>
            <a:ext cx="9540578" cy="1163048"/>
            <a:chOff x="0" y="0"/>
            <a:chExt cx="15699792" cy="19138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699792" cy="1913890"/>
            </a:xfrm>
            <a:custGeom>
              <a:avLst/>
              <a:gdLst/>
              <a:ahLst/>
              <a:cxnLst/>
              <a:rect l="l" t="t" r="r" b="b"/>
              <a:pathLst>
                <a:path w="15699792" h="1913890">
                  <a:moveTo>
                    <a:pt x="1557533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575333" y="0"/>
                  </a:lnTo>
                  <a:cubicBezTo>
                    <a:pt x="15643912" y="0"/>
                    <a:pt x="15699792" y="55880"/>
                    <a:pt x="15699792" y="124460"/>
                  </a:cubicBezTo>
                  <a:lnTo>
                    <a:pt x="15699792" y="1789430"/>
                  </a:lnTo>
                  <a:cubicBezTo>
                    <a:pt x="15699792" y="1858010"/>
                    <a:pt x="15643912" y="1913890"/>
                    <a:pt x="15575333" y="191389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4995879" y="-1135688"/>
            <a:ext cx="860593" cy="7192419"/>
            <a:chOff x="0" y="0"/>
            <a:chExt cx="3130550" cy="2616363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30550" cy="26163631"/>
            </a:xfrm>
            <a:custGeom>
              <a:avLst/>
              <a:gdLst/>
              <a:ahLst/>
              <a:cxnLst/>
              <a:rect l="l" t="t" r="r" b="b"/>
              <a:pathLst>
                <a:path w="3130550" h="26163631">
                  <a:moveTo>
                    <a:pt x="0" y="1123950"/>
                  </a:moveTo>
                  <a:lnTo>
                    <a:pt x="0" y="26163631"/>
                  </a:lnTo>
                  <a:lnTo>
                    <a:pt x="3130550" y="26163631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455142" y="2085872"/>
            <a:ext cx="675423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FABBS, together with coalitions, respond to proposed budgets.​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45443" y="2176677"/>
            <a:ext cx="6737526" cy="57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000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House and Senate Appropriations committees release budget proposals​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79963" y="779812"/>
            <a:ext cx="2532984" cy="1099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spc="3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APPROPRIATIONS​</a:t>
            </a:r>
          </a:p>
          <a:p>
            <a:pPr algn="l">
              <a:lnSpc>
                <a:spcPts val="2940"/>
              </a:lnSpc>
            </a:pPr>
            <a:r>
              <a:rPr lang="en-US" sz="2100" spc="3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Timeline</a:t>
            </a:r>
          </a:p>
          <a:p>
            <a:pPr algn="l">
              <a:lnSpc>
                <a:spcPts val="2940"/>
              </a:lnSpc>
            </a:pPr>
            <a:endParaRPr lang="en-US" sz="2100" spc="31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886588" y="866172"/>
            <a:ext cx="3978771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35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FABBS Response​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718722" y="3238969"/>
            <a:ext cx="9540578" cy="1163048"/>
            <a:chOff x="0" y="0"/>
            <a:chExt cx="15699792" cy="19138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699792" cy="1913890"/>
            </a:xfrm>
            <a:custGeom>
              <a:avLst/>
              <a:gdLst/>
              <a:ahLst/>
              <a:cxnLst/>
              <a:rect l="l" t="t" r="r" b="b"/>
              <a:pathLst>
                <a:path w="15699792" h="1913890">
                  <a:moveTo>
                    <a:pt x="1557533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575333" y="0"/>
                  </a:lnTo>
                  <a:cubicBezTo>
                    <a:pt x="15643912" y="0"/>
                    <a:pt x="15699792" y="55880"/>
                    <a:pt x="15699792" y="124460"/>
                  </a:cubicBezTo>
                  <a:lnTo>
                    <a:pt x="15699792" y="1789430"/>
                  </a:lnTo>
                  <a:cubicBezTo>
                    <a:pt x="15699792" y="1858010"/>
                    <a:pt x="15643912" y="1913890"/>
                    <a:pt x="15575333" y="191389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4995879" y="224283"/>
            <a:ext cx="860593" cy="7192419"/>
            <a:chOff x="0" y="0"/>
            <a:chExt cx="3130550" cy="2616363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130550" cy="26163631"/>
            </a:xfrm>
            <a:custGeom>
              <a:avLst/>
              <a:gdLst/>
              <a:ahLst/>
              <a:cxnLst/>
              <a:rect l="l" t="t" r="r" b="b"/>
              <a:pathLst>
                <a:path w="3130550" h="26163631">
                  <a:moveTo>
                    <a:pt x="0" y="1123950"/>
                  </a:moveTo>
                  <a:lnTo>
                    <a:pt x="0" y="26163631"/>
                  </a:lnTo>
                  <a:lnTo>
                    <a:pt x="3130550" y="26163631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455142" y="3445843"/>
            <a:ext cx="675423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FABBS communicates with committee staff and personal offices.​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057412" y="3662169"/>
            <a:ext cx="7086588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000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House and Senate committees vote on budgets​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7718722" y="4501888"/>
            <a:ext cx="9540578" cy="1163048"/>
            <a:chOff x="0" y="0"/>
            <a:chExt cx="15699792" cy="191389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5699792" cy="1913890"/>
            </a:xfrm>
            <a:custGeom>
              <a:avLst/>
              <a:gdLst/>
              <a:ahLst/>
              <a:cxnLst/>
              <a:rect l="l" t="t" r="r" b="b"/>
              <a:pathLst>
                <a:path w="15699792" h="1913890">
                  <a:moveTo>
                    <a:pt x="1557533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575333" y="0"/>
                  </a:lnTo>
                  <a:cubicBezTo>
                    <a:pt x="15643912" y="0"/>
                    <a:pt x="15699792" y="55880"/>
                    <a:pt x="15699792" y="124460"/>
                  </a:cubicBezTo>
                  <a:lnTo>
                    <a:pt x="15699792" y="1789430"/>
                  </a:lnTo>
                  <a:cubicBezTo>
                    <a:pt x="15699792" y="1858010"/>
                    <a:pt x="15643912" y="1913890"/>
                    <a:pt x="15575333" y="191389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 rot="5400000">
            <a:off x="4995879" y="1487202"/>
            <a:ext cx="860593" cy="7192419"/>
            <a:chOff x="0" y="0"/>
            <a:chExt cx="3130550" cy="2616363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130550" cy="26163631"/>
            </a:xfrm>
            <a:custGeom>
              <a:avLst/>
              <a:gdLst/>
              <a:ahLst/>
              <a:cxnLst/>
              <a:rect l="l" t="t" r="r" b="b"/>
              <a:pathLst>
                <a:path w="3130550" h="26163631">
                  <a:moveTo>
                    <a:pt x="0" y="1123950"/>
                  </a:moveTo>
                  <a:lnTo>
                    <a:pt x="0" y="26163631"/>
                  </a:lnTo>
                  <a:lnTo>
                    <a:pt x="3130550" y="26163631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9455142" y="4563942"/>
            <a:ext cx="7804158" cy="935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4"/>
              </a:lnSpc>
            </a:pPr>
            <a:r>
              <a:rPr lang="en-US" sz="17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FABBS works with coalitions to determine the community ‘ask’ the number that they will be encouraging Congress to appropriate for federal agencies supporting behavioral and brain sciences.​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108767" y="4946939"/>
            <a:ext cx="6913618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000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Full House and Senate vote on budgets​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7718722" y="5861859"/>
            <a:ext cx="9540578" cy="1163048"/>
            <a:chOff x="0" y="0"/>
            <a:chExt cx="15699792" cy="191389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5699792" cy="1913890"/>
            </a:xfrm>
            <a:custGeom>
              <a:avLst/>
              <a:gdLst/>
              <a:ahLst/>
              <a:cxnLst/>
              <a:rect l="l" t="t" r="r" b="b"/>
              <a:pathLst>
                <a:path w="15699792" h="1913890">
                  <a:moveTo>
                    <a:pt x="1557533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575333" y="0"/>
                  </a:lnTo>
                  <a:cubicBezTo>
                    <a:pt x="15643912" y="0"/>
                    <a:pt x="15699792" y="55880"/>
                    <a:pt x="15699792" y="124460"/>
                  </a:cubicBezTo>
                  <a:lnTo>
                    <a:pt x="15699792" y="1789430"/>
                  </a:lnTo>
                  <a:cubicBezTo>
                    <a:pt x="15699792" y="1858010"/>
                    <a:pt x="15643912" y="1913890"/>
                    <a:pt x="15575333" y="191389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/>
          <p:nvPr/>
        </p:nvGrpSpPr>
        <p:grpSpPr>
          <a:xfrm rot="5400000">
            <a:off x="4995879" y="2847173"/>
            <a:ext cx="860593" cy="7192419"/>
            <a:chOff x="0" y="0"/>
            <a:chExt cx="3130550" cy="2616363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130550" cy="26163631"/>
            </a:xfrm>
            <a:custGeom>
              <a:avLst/>
              <a:gdLst/>
              <a:ahLst/>
              <a:cxnLst/>
              <a:rect l="l" t="t" r="r" b="b"/>
              <a:pathLst>
                <a:path w="3130550" h="26163631">
                  <a:moveTo>
                    <a:pt x="0" y="1123950"/>
                  </a:moveTo>
                  <a:lnTo>
                    <a:pt x="0" y="26163631"/>
                  </a:lnTo>
                  <a:lnTo>
                    <a:pt x="3130550" y="26163631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9455142" y="6068733"/>
            <a:ext cx="675423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FABBS meets with OMB analyst to encourage strong funding for our disciplines.​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057412" y="6160236"/>
            <a:ext cx="6396169" cy="57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000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Office of Management and Budget begins developing budget for FY 2026​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7718722" y="7221025"/>
            <a:ext cx="9540578" cy="1163048"/>
            <a:chOff x="0" y="0"/>
            <a:chExt cx="15699792" cy="191389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5699792" cy="1913890"/>
            </a:xfrm>
            <a:custGeom>
              <a:avLst/>
              <a:gdLst/>
              <a:ahLst/>
              <a:cxnLst/>
              <a:rect l="l" t="t" r="r" b="b"/>
              <a:pathLst>
                <a:path w="15699792" h="1913890">
                  <a:moveTo>
                    <a:pt x="1557533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575333" y="0"/>
                  </a:lnTo>
                  <a:cubicBezTo>
                    <a:pt x="15643912" y="0"/>
                    <a:pt x="15699792" y="55880"/>
                    <a:pt x="15699792" y="124460"/>
                  </a:cubicBezTo>
                  <a:lnTo>
                    <a:pt x="15699792" y="1789430"/>
                  </a:lnTo>
                  <a:cubicBezTo>
                    <a:pt x="15699792" y="1858010"/>
                    <a:pt x="15643912" y="1913890"/>
                    <a:pt x="15575333" y="191389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 rot="5400000">
            <a:off x="4995879" y="4206339"/>
            <a:ext cx="860593" cy="7192419"/>
            <a:chOff x="0" y="0"/>
            <a:chExt cx="3130550" cy="26163631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130550" cy="26163631"/>
            </a:xfrm>
            <a:custGeom>
              <a:avLst/>
              <a:gdLst/>
              <a:ahLst/>
              <a:cxnLst/>
              <a:rect l="l" t="t" r="r" b="b"/>
              <a:pathLst>
                <a:path w="3130550" h="26163631">
                  <a:moveTo>
                    <a:pt x="0" y="1123950"/>
                  </a:moveTo>
                  <a:lnTo>
                    <a:pt x="0" y="26163631"/>
                  </a:lnTo>
                  <a:lnTo>
                    <a:pt x="3130550" y="26163631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9455142" y="7434482"/>
            <a:ext cx="7392809" cy="692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199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FABBS underscores importance of behavioral and brain sciences to support Administration priorities.​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045443" y="7549525"/>
            <a:ext cx="6636096" cy="57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000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President releases Research and Development Priorities for FY 2026​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7718722" y="8580996"/>
            <a:ext cx="9540578" cy="1163048"/>
            <a:chOff x="0" y="0"/>
            <a:chExt cx="15699792" cy="191389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5699792" cy="1913890"/>
            </a:xfrm>
            <a:custGeom>
              <a:avLst/>
              <a:gdLst/>
              <a:ahLst/>
              <a:cxnLst/>
              <a:rect l="l" t="t" r="r" b="b"/>
              <a:pathLst>
                <a:path w="15699792" h="1913890">
                  <a:moveTo>
                    <a:pt x="1557533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575333" y="0"/>
                  </a:lnTo>
                  <a:cubicBezTo>
                    <a:pt x="15643912" y="0"/>
                    <a:pt x="15699792" y="55880"/>
                    <a:pt x="15699792" y="124460"/>
                  </a:cubicBezTo>
                  <a:lnTo>
                    <a:pt x="15699792" y="1789430"/>
                  </a:lnTo>
                  <a:cubicBezTo>
                    <a:pt x="15699792" y="1858010"/>
                    <a:pt x="15643912" y="1913890"/>
                    <a:pt x="15575333" y="191389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39"/>
          <p:cNvGrpSpPr/>
          <p:nvPr/>
        </p:nvGrpSpPr>
        <p:grpSpPr>
          <a:xfrm rot="5400000">
            <a:off x="4995879" y="5566310"/>
            <a:ext cx="860593" cy="7192419"/>
            <a:chOff x="0" y="0"/>
            <a:chExt cx="3130550" cy="26163631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130550" cy="26163631"/>
            </a:xfrm>
            <a:custGeom>
              <a:avLst/>
              <a:gdLst/>
              <a:ahLst/>
              <a:cxnLst/>
              <a:rect l="l" t="t" r="r" b="b"/>
              <a:pathLst>
                <a:path w="3130550" h="26163631">
                  <a:moveTo>
                    <a:pt x="0" y="1123950"/>
                  </a:moveTo>
                  <a:lnTo>
                    <a:pt x="0" y="26163631"/>
                  </a:lnTo>
                  <a:lnTo>
                    <a:pt x="3130550" y="26163631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A9E25A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9455142" y="8784123"/>
            <a:ext cx="675423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FABBS works with coalitions to support higher levels of funding for agencies of interest.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108767" y="9012723"/>
            <a:ext cx="7179281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000" b="1">
                <a:solidFill>
                  <a:srgbClr val="01519E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House and Senate conference on FY 25 budget​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00325D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EEF4F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381287" y="1115581"/>
            <a:ext cx="12411055" cy="8554524"/>
          </a:xfrm>
          <a:custGeom>
            <a:avLst/>
            <a:gdLst/>
            <a:ahLst/>
            <a:cxnLst/>
            <a:rect l="l" t="t" r="r" b="b"/>
            <a:pathLst>
              <a:path w="12411055" h="8554524">
                <a:moveTo>
                  <a:pt x="0" y="0"/>
                </a:moveTo>
                <a:lnTo>
                  <a:pt x="12411055" y="0"/>
                </a:lnTo>
                <a:lnTo>
                  <a:pt x="12411055" y="8554524"/>
                </a:lnTo>
                <a:lnTo>
                  <a:pt x="0" y="8554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128" r="-3664" b="-98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-900353" y="1608709"/>
            <a:ext cx="20974335" cy="2508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6500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Finding a Path Forward​</a:t>
            </a:r>
          </a:p>
          <a:p>
            <a:pPr algn="ctr">
              <a:lnSpc>
                <a:spcPts val="6500"/>
              </a:lnSpc>
            </a:pPr>
            <a:endParaRPr lang="en-US" sz="6500" b="1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  <a:p>
            <a:pPr algn="ctr">
              <a:lnSpc>
                <a:spcPts val="6500"/>
              </a:lnSpc>
              <a:spcBef>
                <a:spcPct val="0"/>
              </a:spcBef>
            </a:pPr>
            <a:r>
              <a:rPr lang="en-US" sz="6500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What Can We Do?​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7" name="TextBox 7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014589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8DC63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381287" y="1115581"/>
            <a:ext cx="12411055" cy="8554524"/>
          </a:xfrm>
          <a:custGeom>
            <a:avLst/>
            <a:gdLst/>
            <a:ahLst/>
            <a:cxnLst/>
            <a:rect l="l" t="t" r="r" b="b"/>
            <a:pathLst>
              <a:path w="12411055" h="8554524">
                <a:moveTo>
                  <a:pt x="0" y="0"/>
                </a:moveTo>
                <a:lnTo>
                  <a:pt x="12411055" y="0"/>
                </a:lnTo>
                <a:lnTo>
                  <a:pt x="12411055" y="8554524"/>
                </a:lnTo>
                <a:lnTo>
                  <a:pt x="0" y="8554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l="-128" r="-3664" b="-98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3926" y="981075"/>
            <a:ext cx="17720147" cy="1775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491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Understanding the Current Political Environment​​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7" name="TextBox 7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24000" y="3665552"/>
            <a:ext cx="13493861" cy="5919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672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800" spc="-144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Political context is overpowering traditional advocacy tools​</a:t>
            </a:r>
          </a:p>
          <a:p>
            <a:pPr>
              <a:lnSpc>
                <a:spcPts val="6720"/>
              </a:lnSpc>
              <a:spcBef>
                <a:spcPct val="0"/>
              </a:spcBef>
            </a:pPr>
            <a:endParaRPr lang="en-US" sz="4800" spc="-144" dirty="0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685800" indent="-685800">
              <a:lnSpc>
                <a:spcPts val="672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800" spc="-144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We are having the wrong conversations</a:t>
            </a:r>
          </a:p>
          <a:p>
            <a:pPr marL="685800" indent="-685800">
              <a:lnSpc>
                <a:spcPts val="672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4800" spc="-144" dirty="0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685800" indent="-685800">
              <a:lnSpc>
                <a:spcPts val="672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4800" spc="-144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So much noise and confusion​</a:t>
            </a:r>
          </a:p>
          <a:p>
            <a:pPr marL="685800" indent="-685800">
              <a:lnSpc>
                <a:spcPts val="672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4800" spc="-144" dirty="0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285485" y="4295903"/>
            <a:ext cx="2696993" cy="2840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4"/>
              </a:lnSpc>
            </a:pPr>
            <a:r>
              <a:rPr lang="en-US" sz="231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Providing reliable information and focusing on big picture and what could move the needle</a:t>
            </a:r>
          </a:p>
        </p:txBody>
      </p:sp>
      <p:sp>
        <p:nvSpPr>
          <p:cNvPr id="5" name="Freeform 5"/>
          <p:cNvSpPr/>
          <p:nvPr/>
        </p:nvSpPr>
        <p:spPr>
          <a:xfrm>
            <a:off x="2875156" y="-965910"/>
            <a:ext cx="12411055" cy="10224210"/>
          </a:xfrm>
          <a:custGeom>
            <a:avLst/>
            <a:gdLst/>
            <a:ahLst/>
            <a:cxnLst/>
            <a:rect l="l" t="t" r="r" b="b"/>
            <a:pathLst>
              <a:path w="12411055" h="10224210">
                <a:moveTo>
                  <a:pt x="0" y="0"/>
                </a:moveTo>
                <a:lnTo>
                  <a:pt x="12411055" y="0"/>
                </a:lnTo>
                <a:lnTo>
                  <a:pt x="12411055" y="10224210"/>
                </a:lnTo>
                <a:lnTo>
                  <a:pt x="0" y="1022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4564" r="-84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342296" y="1181100"/>
            <a:ext cx="10856191" cy="207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Current FABBS Priorities​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23925" y="9353550"/>
            <a:ext cx="17093568" cy="823610"/>
            <a:chOff x="0" y="0"/>
            <a:chExt cx="22791424" cy="1098146"/>
          </a:xfrm>
        </p:grpSpPr>
        <p:sp>
          <p:nvSpPr>
            <p:cNvPr id="8" name="TextBox 8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4274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" name="AutoShape 10"/>
          <p:cNvSpPr/>
          <p:nvPr/>
        </p:nvSpPr>
        <p:spPr>
          <a:xfrm>
            <a:off x="7654912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>
            <a:off x="10572895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/>
          <p:nvPr/>
        </p:nvSpPr>
        <p:spPr>
          <a:xfrm>
            <a:off x="4736930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7536370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>
            <a:off x="10454352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4618388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4618388" y="4595082"/>
            <a:ext cx="2422682" cy="1404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Encouraging Republican Senate Offices to provide oversight​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00507" y="4700072"/>
            <a:ext cx="2139769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Supporting our members to engage and use constituent voices​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618489" y="4702936"/>
            <a:ext cx="2139769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Keeping the health and science community together​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759677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0" name="AutoShape 20"/>
          <p:cNvSpPr/>
          <p:nvPr/>
        </p:nvSpPr>
        <p:spPr>
          <a:xfrm>
            <a:off x="1641135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1785083" y="4335917"/>
            <a:ext cx="2176080" cy="246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Providing reliable information and context, focusing on big picture and what could move the needle</a:t>
            </a:r>
          </a:p>
        </p:txBody>
      </p:sp>
      <p:sp>
        <p:nvSpPr>
          <p:cNvPr id="22" name="AutoShape 22"/>
          <p:cNvSpPr/>
          <p:nvPr/>
        </p:nvSpPr>
        <p:spPr>
          <a:xfrm>
            <a:off x="13673829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AutoShape 23"/>
          <p:cNvSpPr/>
          <p:nvPr/>
        </p:nvSpPr>
        <p:spPr>
          <a:xfrm>
            <a:off x="13555287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13719423" y="4702936"/>
            <a:ext cx="2139769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Identify new allies – even strange bedfellows​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72AB1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9443848" y="4515627"/>
            <a:ext cx="2909075" cy="344828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12883266" y="4515627"/>
            <a:ext cx="2909075" cy="344828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2565012" y="4515627"/>
            <a:ext cx="2909075" cy="344828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6004430" y="4515627"/>
            <a:ext cx="2909075" cy="3448285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9304123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12743541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2425287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>
            <a:off x="5864705" y="4383664"/>
            <a:ext cx="2909075" cy="343936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2618754" y="5034545"/>
            <a:ext cx="2579201" cy="157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Share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policy updates ​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83409" y="5075073"/>
            <a:ext cx="2550504" cy="1999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2"/>
              </a:lnSpc>
            </a:pPr>
            <a:r>
              <a:rPr lang="en-US" sz="2880" b="1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Background and contact information ​</a:t>
            </a:r>
          </a:p>
          <a:p>
            <a:pPr algn="ctr">
              <a:lnSpc>
                <a:spcPts val="4032"/>
              </a:lnSpc>
            </a:pPr>
            <a:endParaRPr lang="en-US" sz="2880" b="1">
              <a:solidFill>
                <a:srgbClr val="01519E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3750121" y="421404"/>
            <a:ext cx="12411055" cy="9656121"/>
          </a:xfrm>
          <a:custGeom>
            <a:avLst/>
            <a:gdLst/>
            <a:ahLst/>
            <a:cxnLst/>
            <a:rect l="l" t="t" r="r" b="b"/>
            <a:pathLst>
              <a:path w="12411055" h="9656121">
                <a:moveTo>
                  <a:pt x="0" y="0"/>
                </a:moveTo>
                <a:lnTo>
                  <a:pt x="12411055" y="0"/>
                </a:lnTo>
                <a:lnTo>
                  <a:pt x="12411055" y="9656121"/>
                </a:lnTo>
                <a:lnTo>
                  <a:pt x="0" y="96561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1532" r="-516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5"/>
          <p:cNvSpPr txBox="1"/>
          <p:nvPr/>
        </p:nvSpPr>
        <p:spPr>
          <a:xfrm>
            <a:off x="12937008" y="5179727"/>
            <a:ext cx="2522141" cy="1037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Talking points​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900353" y="1608709"/>
            <a:ext cx="20974335" cy="86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  <a:spcBef>
                <a:spcPct val="0"/>
              </a:spcBef>
            </a:pPr>
            <a:r>
              <a:rPr lang="en-US" sz="6500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Reach Out to Your Elected Officials​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18" name="TextBox 18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>
                      <a:alpha val="4274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>
                    <a:alpha val="26667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001022" y="5259018"/>
            <a:ext cx="2579201" cy="157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Identify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1519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audiences​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639645" y="2826629"/>
            <a:ext cx="3008709" cy="36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0"/>
              </a:lnSpc>
              <a:spcBef>
                <a:spcPct val="0"/>
              </a:spcBef>
            </a:pPr>
            <a:r>
              <a:rPr lang="en-US" sz="275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FABBS can help:​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55354" y="8316337"/>
            <a:ext cx="5373737" cy="36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0"/>
              </a:lnSpc>
              <a:spcBef>
                <a:spcPct val="0"/>
              </a:spcBef>
            </a:pPr>
            <a:r>
              <a:rPr lang="en-US" sz="2750" b="1" i="1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We are developing resources​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069C6F-B411-9D6D-9D59-E7FCB5418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3FB9B35B-4E10-716F-F634-888D51D556C5}"/>
              </a:ext>
            </a:extLst>
          </p:cNvPr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AD3B3CA-171A-C4E9-80FC-4192B168C0E0}"/>
              </a:ext>
            </a:extLst>
          </p:cNvPr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CC7453E-88D2-F0D9-95B9-12E50F3EC715}"/>
              </a:ext>
            </a:extLst>
          </p:cNvPr>
          <p:cNvSpPr txBox="1"/>
          <p:nvPr/>
        </p:nvSpPr>
        <p:spPr>
          <a:xfrm>
            <a:off x="2285485" y="4295903"/>
            <a:ext cx="2696993" cy="2840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4"/>
              </a:lnSpc>
            </a:pPr>
            <a:r>
              <a:rPr lang="en-US" sz="2317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Providing reliable information and focusing on big picture and what could move the needle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D7D3D89-6076-0AC4-98D9-178AEE9D6F68}"/>
              </a:ext>
            </a:extLst>
          </p:cNvPr>
          <p:cNvSpPr/>
          <p:nvPr/>
        </p:nvSpPr>
        <p:spPr>
          <a:xfrm>
            <a:off x="2875156" y="-965910"/>
            <a:ext cx="12411055" cy="10224210"/>
          </a:xfrm>
          <a:custGeom>
            <a:avLst/>
            <a:gdLst/>
            <a:ahLst/>
            <a:cxnLst/>
            <a:rect l="l" t="t" r="r" b="b"/>
            <a:pathLst>
              <a:path w="12411055" h="10224210">
                <a:moveTo>
                  <a:pt x="0" y="0"/>
                </a:moveTo>
                <a:lnTo>
                  <a:pt x="12411055" y="0"/>
                </a:lnTo>
                <a:lnTo>
                  <a:pt x="12411055" y="10224210"/>
                </a:lnTo>
                <a:lnTo>
                  <a:pt x="0" y="102242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4564" r="-84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75C5721-4962-029C-4395-25F043B4353C}"/>
              </a:ext>
            </a:extLst>
          </p:cNvPr>
          <p:cNvSpPr txBox="1"/>
          <p:nvPr/>
        </p:nvSpPr>
        <p:spPr>
          <a:xfrm>
            <a:off x="1759678" y="1181100"/>
            <a:ext cx="13653166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Questions for Chairs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3BA99634-BB5F-0FCA-126D-59048E1D0B4A}"/>
              </a:ext>
            </a:extLst>
          </p:cNvPr>
          <p:cNvGrpSpPr/>
          <p:nvPr/>
        </p:nvGrpSpPr>
        <p:grpSpPr>
          <a:xfrm>
            <a:off x="923925" y="9353550"/>
            <a:ext cx="17093568" cy="823610"/>
            <a:chOff x="0" y="0"/>
            <a:chExt cx="22791424" cy="1098146"/>
          </a:xfrm>
        </p:grpSpPr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19A243F-A534-0B3D-3B10-678A61B06653}"/>
                </a:ext>
              </a:extLst>
            </p:cNvPr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>
                      <a:alpha val="4274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8C69024-7E53-FDCA-FBEF-EDC5BE687DA0}"/>
                </a:ext>
              </a:extLst>
            </p:cNvPr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" name="AutoShape 10">
            <a:extLst>
              <a:ext uri="{FF2B5EF4-FFF2-40B4-BE49-F238E27FC236}">
                <a16:creationId xmlns:a16="http://schemas.microsoft.com/office/drawing/2014/main" id="{9511C206-6306-4546-002B-B5F79E1EA771}"/>
              </a:ext>
            </a:extLst>
          </p:cNvPr>
          <p:cNvSpPr/>
          <p:nvPr/>
        </p:nvSpPr>
        <p:spPr>
          <a:xfrm>
            <a:off x="7654912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21C3A806-B948-AC9E-B055-A1D4F4ED3230}"/>
              </a:ext>
            </a:extLst>
          </p:cNvPr>
          <p:cNvSpPr/>
          <p:nvPr/>
        </p:nvSpPr>
        <p:spPr>
          <a:xfrm>
            <a:off x="10572895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667AAC9A-FF14-9F50-232F-DC915C0F211C}"/>
              </a:ext>
            </a:extLst>
          </p:cNvPr>
          <p:cNvSpPr/>
          <p:nvPr/>
        </p:nvSpPr>
        <p:spPr>
          <a:xfrm>
            <a:off x="4736930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5F9AD315-767D-3296-53BF-7429C758034D}"/>
              </a:ext>
            </a:extLst>
          </p:cNvPr>
          <p:cNvSpPr/>
          <p:nvPr/>
        </p:nvSpPr>
        <p:spPr>
          <a:xfrm>
            <a:off x="7536370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CC26F7FA-4B2E-828C-F41A-BD6910A8F986}"/>
              </a:ext>
            </a:extLst>
          </p:cNvPr>
          <p:cNvSpPr/>
          <p:nvPr/>
        </p:nvSpPr>
        <p:spPr>
          <a:xfrm>
            <a:off x="10454352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pPr algn="ctr"/>
            <a:endParaRPr lang="en-US" sz="3000" dirty="0">
              <a:solidFill>
                <a:schemeClr val="bg1"/>
              </a:solidFill>
            </a:endParaRP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What are you telling their trainees and students?</a:t>
            </a:r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AFB62962-BA01-E16E-B21A-CC48AC75793B}"/>
              </a:ext>
            </a:extLst>
          </p:cNvPr>
          <p:cNvSpPr/>
          <p:nvPr/>
        </p:nvSpPr>
        <p:spPr>
          <a:xfrm>
            <a:off x="4618388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159EB7C-CB96-7F26-8112-121E6D911772}"/>
              </a:ext>
            </a:extLst>
          </p:cNvPr>
          <p:cNvSpPr txBox="1"/>
          <p:nvPr/>
        </p:nvSpPr>
        <p:spPr>
          <a:xfrm>
            <a:off x="4618388" y="4595082"/>
            <a:ext cx="2422682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3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How are </a:t>
            </a:r>
          </a:p>
          <a:p>
            <a:pPr algn="ctr">
              <a:lnSpc>
                <a:spcPts val="2800"/>
              </a:lnSpc>
            </a:pPr>
            <a:r>
              <a:rPr lang="en-US" sz="3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you </a:t>
            </a:r>
          </a:p>
          <a:p>
            <a:pPr algn="ctr">
              <a:lnSpc>
                <a:spcPts val="2800"/>
              </a:lnSpc>
            </a:pPr>
            <a:r>
              <a:rPr lang="en-US" sz="3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supporting </a:t>
            </a:r>
          </a:p>
          <a:p>
            <a:pPr algn="ctr">
              <a:lnSpc>
                <a:spcPts val="2800"/>
              </a:lnSpc>
            </a:pPr>
            <a:r>
              <a:rPr lang="en-US" sz="3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early career scholars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EB260996-BCE9-313A-6575-1DF03CF76F6B}"/>
              </a:ext>
            </a:extLst>
          </p:cNvPr>
          <p:cNvSpPr txBox="1"/>
          <p:nvPr/>
        </p:nvSpPr>
        <p:spPr>
          <a:xfrm>
            <a:off x="7700507" y="4700072"/>
            <a:ext cx="2139769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32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What advice are you giving to </a:t>
            </a:r>
            <a:r>
              <a:rPr lang="en-US" sz="3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DEI</a:t>
            </a:r>
            <a:r>
              <a:rPr lang="en-US" sz="32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scholars?</a:t>
            </a: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E41C5AD3-F9AC-AAED-B315-CA1306C9CA0E}"/>
              </a:ext>
            </a:extLst>
          </p:cNvPr>
          <p:cNvSpPr/>
          <p:nvPr/>
        </p:nvSpPr>
        <p:spPr>
          <a:xfrm>
            <a:off x="1759677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E7C5624E-9574-B26D-4324-527930CA7595}"/>
              </a:ext>
            </a:extLst>
          </p:cNvPr>
          <p:cNvSpPr/>
          <p:nvPr/>
        </p:nvSpPr>
        <p:spPr>
          <a:xfrm>
            <a:off x="1641135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9A807ABA-17F1-2CC6-AF2F-83F967148069}"/>
              </a:ext>
            </a:extLst>
          </p:cNvPr>
          <p:cNvSpPr txBox="1"/>
          <p:nvPr/>
        </p:nvSpPr>
        <p:spPr>
          <a:xfrm>
            <a:off x="1785083" y="4335917"/>
            <a:ext cx="217608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What are you hearing from </a:t>
            </a:r>
            <a:r>
              <a:rPr lang="en-US" sz="3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your</a:t>
            </a:r>
            <a:r>
              <a:rPr lang="en-US" sz="28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university leadership?</a:t>
            </a:r>
          </a:p>
        </p:txBody>
      </p:sp>
      <p:sp>
        <p:nvSpPr>
          <p:cNvPr id="22" name="AutoShape 22">
            <a:extLst>
              <a:ext uri="{FF2B5EF4-FFF2-40B4-BE49-F238E27FC236}">
                <a16:creationId xmlns:a16="http://schemas.microsoft.com/office/drawing/2014/main" id="{D1E1498C-B487-0EAB-EC28-C3374CA49F78}"/>
              </a:ext>
            </a:extLst>
          </p:cNvPr>
          <p:cNvSpPr/>
          <p:nvPr/>
        </p:nvSpPr>
        <p:spPr>
          <a:xfrm>
            <a:off x="13673829" y="4211051"/>
            <a:ext cx="2468042" cy="2925505"/>
          </a:xfrm>
          <a:prstGeom prst="rect">
            <a:avLst/>
          </a:prstGeom>
          <a:solidFill>
            <a:srgbClr val="8DC63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C2B8B0FB-34EF-0DC3-564D-2AA59DD52A20}"/>
              </a:ext>
            </a:extLst>
          </p:cNvPr>
          <p:cNvSpPr/>
          <p:nvPr/>
        </p:nvSpPr>
        <p:spPr>
          <a:xfrm>
            <a:off x="13555287" y="4099095"/>
            <a:ext cx="2468042" cy="2917939"/>
          </a:xfrm>
          <a:prstGeom prst="rect">
            <a:avLst/>
          </a:prstGeom>
          <a:solidFill>
            <a:srgbClr val="01519E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6FCBEA45-CE06-27E5-39F9-C67EE334B66D}"/>
              </a:ext>
            </a:extLst>
          </p:cNvPr>
          <p:cNvSpPr txBox="1"/>
          <p:nvPr/>
        </p:nvSpPr>
        <p:spPr>
          <a:xfrm>
            <a:off x="13719423" y="4702936"/>
            <a:ext cx="2139769" cy="2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Could chairs  share information/ pool information or resources?</a:t>
            </a:r>
          </a:p>
          <a:p>
            <a:pPr algn="ctr">
              <a:lnSpc>
                <a:spcPts val="2800"/>
              </a:lnSpc>
            </a:pPr>
            <a:endParaRPr lang="en-US" sz="2000" dirty="0">
              <a:solidFill>
                <a:srgbClr val="FFFFFF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</p:spTree>
    <p:extLst>
      <p:ext uri="{BB962C8B-B14F-4D97-AF65-F5344CB8AC3E}">
        <p14:creationId xmlns:p14="http://schemas.microsoft.com/office/powerpoint/2010/main" val="2751266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3368320" y="-4760178"/>
            <a:ext cx="22630704" cy="1398956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188560" y="9243906"/>
            <a:ext cx="19160852" cy="0"/>
          </a:xfrm>
          <a:prstGeom prst="line">
            <a:avLst/>
          </a:prstGeom>
          <a:ln w="28575" cap="rnd">
            <a:solidFill>
              <a:srgbClr val="8DC63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5350215" y="2702339"/>
            <a:ext cx="2269112" cy="22691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72AB1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2617770" y="809629"/>
            <a:ext cx="1592803" cy="6054531"/>
            <a:chOff x="0" y="0"/>
            <a:chExt cx="660400" cy="251029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" cy="2510299"/>
            </a:xfrm>
            <a:custGeom>
              <a:avLst/>
              <a:gdLst/>
              <a:ahLst/>
              <a:cxnLst/>
              <a:rect l="l" t="t" r="r" b="b"/>
              <a:pathLst>
                <a:path w="660400" h="2510299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66208"/>
                  </a:cubicBezTo>
                  <a:lnTo>
                    <a:pt x="660400" y="2510299"/>
                  </a:lnTo>
                  <a:lnTo>
                    <a:pt x="0" y="2510299"/>
                  </a:lnTo>
                  <a:lnTo>
                    <a:pt x="0" y="36779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14589"/>
            </a:solidFill>
            <a:ln w="38100" cap="sq">
              <a:solidFill>
                <a:srgbClr val="72AB1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8900"/>
              <a:ext cx="660400" cy="2421399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645035" y="3040493"/>
            <a:ext cx="1592803" cy="1592803"/>
            <a:chOff x="0" y="0"/>
            <a:chExt cx="495300" cy="4953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0145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45059" y="5660508"/>
            <a:ext cx="2269112" cy="226911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A9E25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4163977" y="4273036"/>
            <a:ext cx="1592803" cy="5044055"/>
            <a:chOff x="0" y="0"/>
            <a:chExt cx="660400" cy="20913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60400" cy="2091340"/>
            </a:xfrm>
            <a:custGeom>
              <a:avLst/>
              <a:gdLst/>
              <a:ahLst/>
              <a:cxnLst/>
              <a:rect l="l" t="t" r="r" b="b"/>
              <a:pathLst>
                <a:path w="660400" h="209134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56902"/>
                  </a:cubicBezTo>
                  <a:lnTo>
                    <a:pt x="660400" y="2091340"/>
                  </a:lnTo>
                  <a:lnTo>
                    <a:pt x="0" y="2091340"/>
                  </a:lnTo>
                  <a:lnTo>
                    <a:pt x="0" y="35818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1458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88900"/>
              <a:ext cx="660400" cy="2002440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 rot="-10800000">
            <a:off x="1641949" y="5998662"/>
            <a:ext cx="1592803" cy="1592803"/>
            <a:chOff x="0" y="0"/>
            <a:chExt cx="495300" cy="4953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0145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183049" y="2702339"/>
            <a:ext cx="2269112" cy="2269112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8DC63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-5400000">
            <a:off x="11413399" y="729091"/>
            <a:ext cx="1592803" cy="6215608"/>
            <a:chOff x="0" y="0"/>
            <a:chExt cx="660400" cy="257708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60400" cy="2577084"/>
            </a:xfrm>
            <a:custGeom>
              <a:avLst/>
              <a:gdLst/>
              <a:ahLst/>
              <a:cxnLst/>
              <a:rect l="l" t="t" r="r" b="b"/>
              <a:pathLst>
                <a:path w="660400" h="2577084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67692"/>
                  </a:cubicBezTo>
                  <a:lnTo>
                    <a:pt x="660400" y="2577084"/>
                  </a:lnTo>
                  <a:lnTo>
                    <a:pt x="0" y="2577084"/>
                  </a:lnTo>
                  <a:lnTo>
                    <a:pt x="0" y="36933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1458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88900"/>
              <a:ext cx="660400" cy="2488184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8" name="Group 28"/>
          <p:cNvGrpSpPr>
            <a:grpSpLocks noChangeAspect="1"/>
          </p:cNvGrpSpPr>
          <p:nvPr/>
        </p:nvGrpSpPr>
        <p:grpSpPr>
          <a:xfrm>
            <a:off x="14500701" y="3036746"/>
            <a:ext cx="1592803" cy="1592803"/>
            <a:chOff x="0" y="0"/>
            <a:chExt cx="495300" cy="4953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0145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Freeform 31"/>
          <p:cNvSpPr/>
          <p:nvPr/>
        </p:nvSpPr>
        <p:spPr>
          <a:xfrm>
            <a:off x="11893582" y="6336133"/>
            <a:ext cx="5222182" cy="2086743"/>
          </a:xfrm>
          <a:custGeom>
            <a:avLst/>
            <a:gdLst/>
            <a:ahLst/>
            <a:cxnLst/>
            <a:rect l="l" t="t" r="r" b="b"/>
            <a:pathLst>
              <a:path w="5222182" h="2086743">
                <a:moveTo>
                  <a:pt x="0" y="0"/>
                </a:moveTo>
                <a:lnTo>
                  <a:pt x="5222182" y="0"/>
                </a:lnTo>
                <a:lnTo>
                  <a:pt x="5222182" y="2086744"/>
                </a:lnTo>
                <a:lnTo>
                  <a:pt x="0" y="20867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7" t="-10010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2" name="Group 32"/>
          <p:cNvGrpSpPr/>
          <p:nvPr/>
        </p:nvGrpSpPr>
        <p:grpSpPr>
          <a:xfrm>
            <a:off x="9101997" y="5512870"/>
            <a:ext cx="2467735" cy="2416749"/>
            <a:chOff x="0" y="0"/>
            <a:chExt cx="883947" cy="86568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83947" cy="865684"/>
            </a:xfrm>
            <a:custGeom>
              <a:avLst/>
              <a:gdLst/>
              <a:ahLst/>
              <a:cxnLst/>
              <a:rect l="l" t="t" r="r" b="b"/>
              <a:pathLst>
                <a:path w="883947" h="865684">
                  <a:moveTo>
                    <a:pt x="441974" y="0"/>
                  </a:moveTo>
                  <a:cubicBezTo>
                    <a:pt x="197878" y="0"/>
                    <a:pt x="0" y="193790"/>
                    <a:pt x="0" y="432842"/>
                  </a:cubicBezTo>
                  <a:cubicBezTo>
                    <a:pt x="0" y="671894"/>
                    <a:pt x="197878" y="865684"/>
                    <a:pt x="441974" y="865684"/>
                  </a:cubicBezTo>
                  <a:cubicBezTo>
                    <a:pt x="686069" y="865684"/>
                    <a:pt x="883947" y="671894"/>
                    <a:pt x="883947" y="432842"/>
                  </a:cubicBezTo>
                  <a:cubicBezTo>
                    <a:pt x="883947" y="193790"/>
                    <a:pt x="686069" y="0"/>
                    <a:pt x="441974" y="0"/>
                  </a:cubicBez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72AB1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2870" y="43058"/>
              <a:ext cx="718207" cy="741468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 rot="5400000">
            <a:off x="13185443" y="3043378"/>
            <a:ext cx="1740441" cy="7355733"/>
            <a:chOff x="0" y="0"/>
            <a:chExt cx="721613" cy="3049797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721613" cy="3049797"/>
            </a:xfrm>
            <a:custGeom>
              <a:avLst/>
              <a:gdLst/>
              <a:ahLst/>
              <a:cxnLst/>
              <a:rect l="l" t="t" r="r" b="b"/>
              <a:pathLst>
                <a:path w="721613" h="3049797">
                  <a:moveTo>
                    <a:pt x="240668" y="19070"/>
                  </a:moveTo>
                  <a:cubicBezTo>
                    <a:pt x="277543" y="7556"/>
                    <a:pt x="319722" y="0"/>
                    <a:pt x="361001" y="0"/>
                  </a:cubicBezTo>
                  <a:cubicBezTo>
                    <a:pt x="402281" y="0"/>
                    <a:pt x="442003" y="6476"/>
                    <a:pt x="478608" y="17990"/>
                  </a:cubicBezTo>
                  <a:cubicBezTo>
                    <a:pt x="479388" y="18350"/>
                    <a:pt x="480167" y="18350"/>
                    <a:pt x="480945" y="18710"/>
                  </a:cubicBezTo>
                  <a:cubicBezTo>
                    <a:pt x="618414" y="64765"/>
                    <a:pt x="719666" y="186379"/>
                    <a:pt x="721613" y="378192"/>
                  </a:cubicBezTo>
                  <a:lnTo>
                    <a:pt x="721613" y="3049797"/>
                  </a:lnTo>
                  <a:lnTo>
                    <a:pt x="0" y="3049797"/>
                  </a:lnTo>
                  <a:lnTo>
                    <a:pt x="0" y="380175"/>
                  </a:lnTo>
                  <a:cubicBezTo>
                    <a:pt x="1947" y="185660"/>
                    <a:pt x="101641" y="64045"/>
                    <a:pt x="240668" y="19070"/>
                  </a:cubicBezTo>
                  <a:close/>
                </a:path>
              </a:pathLst>
            </a:custGeom>
            <a:solidFill>
              <a:srgbClr val="01519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88900"/>
              <a:ext cx="721613" cy="2960897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38" name="Group 38"/>
          <p:cNvGrpSpPr>
            <a:grpSpLocks noChangeAspect="1"/>
          </p:cNvGrpSpPr>
          <p:nvPr/>
        </p:nvGrpSpPr>
        <p:grpSpPr>
          <a:xfrm rot="-10800000">
            <a:off x="9491137" y="5851024"/>
            <a:ext cx="1740441" cy="1740441"/>
            <a:chOff x="0" y="0"/>
            <a:chExt cx="495300" cy="4953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Freeform 41"/>
          <p:cNvSpPr/>
          <p:nvPr/>
        </p:nvSpPr>
        <p:spPr>
          <a:xfrm>
            <a:off x="15001430" y="3442172"/>
            <a:ext cx="632349" cy="656134"/>
          </a:xfrm>
          <a:custGeom>
            <a:avLst/>
            <a:gdLst/>
            <a:ahLst/>
            <a:cxnLst/>
            <a:rect l="l" t="t" r="r" b="b"/>
            <a:pathLst>
              <a:path w="632349" h="656134">
                <a:moveTo>
                  <a:pt x="0" y="0"/>
                </a:moveTo>
                <a:lnTo>
                  <a:pt x="632349" y="0"/>
                </a:lnTo>
                <a:lnTo>
                  <a:pt x="632349" y="656134"/>
                </a:lnTo>
                <a:lnTo>
                  <a:pt x="0" y="6561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42"/>
          <p:cNvSpPr/>
          <p:nvPr/>
        </p:nvSpPr>
        <p:spPr>
          <a:xfrm>
            <a:off x="10013179" y="6336133"/>
            <a:ext cx="729236" cy="622585"/>
          </a:xfrm>
          <a:custGeom>
            <a:avLst/>
            <a:gdLst/>
            <a:ahLst/>
            <a:cxnLst/>
            <a:rect l="l" t="t" r="r" b="b"/>
            <a:pathLst>
              <a:path w="729236" h="622585">
                <a:moveTo>
                  <a:pt x="0" y="0"/>
                </a:moveTo>
                <a:lnTo>
                  <a:pt x="729236" y="0"/>
                </a:lnTo>
                <a:lnTo>
                  <a:pt x="729236" y="622586"/>
                </a:lnTo>
                <a:lnTo>
                  <a:pt x="0" y="6225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Freeform 43"/>
          <p:cNvSpPr/>
          <p:nvPr/>
        </p:nvSpPr>
        <p:spPr>
          <a:xfrm>
            <a:off x="7906231" y="6682479"/>
            <a:ext cx="910016" cy="331815"/>
          </a:xfrm>
          <a:custGeom>
            <a:avLst/>
            <a:gdLst/>
            <a:ahLst/>
            <a:cxnLst/>
            <a:rect l="l" t="t" r="r" b="b"/>
            <a:pathLst>
              <a:path w="910016" h="331815">
                <a:moveTo>
                  <a:pt x="0" y="0"/>
                </a:moveTo>
                <a:lnTo>
                  <a:pt x="910016" y="0"/>
                </a:lnTo>
                <a:lnTo>
                  <a:pt x="910016" y="331814"/>
                </a:lnTo>
                <a:lnTo>
                  <a:pt x="0" y="331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66999" t="-191886" r="-328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 flipH="1">
            <a:off x="7906231" y="3833147"/>
            <a:ext cx="910016" cy="331815"/>
          </a:xfrm>
          <a:custGeom>
            <a:avLst/>
            <a:gdLst/>
            <a:ahLst/>
            <a:cxnLst/>
            <a:rect l="l" t="t" r="r" b="b"/>
            <a:pathLst>
              <a:path w="910016" h="331815">
                <a:moveTo>
                  <a:pt x="910016" y="0"/>
                </a:moveTo>
                <a:lnTo>
                  <a:pt x="0" y="0"/>
                </a:lnTo>
                <a:lnTo>
                  <a:pt x="0" y="331815"/>
                </a:lnTo>
                <a:lnTo>
                  <a:pt x="910016" y="331815"/>
                </a:lnTo>
                <a:lnTo>
                  <a:pt x="910016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66999" t="-191886" r="-328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5982883" y="3382829"/>
            <a:ext cx="965676" cy="758458"/>
          </a:xfrm>
          <a:custGeom>
            <a:avLst/>
            <a:gdLst/>
            <a:ahLst/>
            <a:cxnLst/>
            <a:rect l="l" t="t" r="r" b="b"/>
            <a:pathLst>
              <a:path w="965676" h="758458">
                <a:moveTo>
                  <a:pt x="0" y="0"/>
                </a:moveTo>
                <a:lnTo>
                  <a:pt x="965676" y="0"/>
                </a:lnTo>
                <a:lnTo>
                  <a:pt x="965676" y="758458"/>
                </a:lnTo>
                <a:lnTo>
                  <a:pt x="0" y="7584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46">
            <a:hlinkClick r:id="rId12" tooltip="https://fabbs.org/about/student-interns/"/>
          </p:cNvPr>
          <p:cNvSpPr/>
          <p:nvPr/>
        </p:nvSpPr>
        <p:spPr>
          <a:xfrm>
            <a:off x="2075568" y="6443275"/>
            <a:ext cx="703577" cy="703577"/>
          </a:xfrm>
          <a:custGeom>
            <a:avLst/>
            <a:gdLst/>
            <a:ahLst/>
            <a:cxnLst/>
            <a:rect l="l" t="t" r="r" b="b"/>
            <a:pathLst>
              <a:path w="703577" h="703577">
                <a:moveTo>
                  <a:pt x="0" y="0"/>
                </a:moveTo>
                <a:lnTo>
                  <a:pt x="703576" y="0"/>
                </a:lnTo>
                <a:lnTo>
                  <a:pt x="703576" y="703577"/>
                </a:lnTo>
                <a:lnTo>
                  <a:pt x="0" y="70357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47">
            <a:hlinkClick r:id="rId12" tooltip="https://fabbs.org/about/student-interns/"/>
          </p:cNvPr>
          <p:cNvSpPr/>
          <p:nvPr/>
        </p:nvSpPr>
        <p:spPr>
          <a:xfrm>
            <a:off x="5254528" y="7106372"/>
            <a:ext cx="1456709" cy="273133"/>
          </a:xfrm>
          <a:custGeom>
            <a:avLst/>
            <a:gdLst/>
            <a:ahLst/>
            <a:cxnLst/>
            <a:rect l="l" t="t" r="r" b="b"/>
            <a:pathLst>
              <a:path w="1456709" h="273133">
                <a:moveTo>
                  <a:pt x="0" y="0"/>
                </a:moveTo>
                <a:lnTo>
                  <a:pt x="1456709" y="0"/>
                </a:lnTo>
                <a:lnTo>
                  <a:pt x="1456709" y="273133"/>
                </a:lnTo>
                <a:lnTo>
                  <a:pt x="0" y="2731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TextBox 48"/>
          <p:cNvSpPr txBox="1"/>
          <p:nvPr/>
        </p:nvSpPr>
        <p:spPr>
          <a:xfrm>
            <a:off x="-473989" y="507889"/>
            <a:ext cx="20974335" cy="1741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0"/>
              </a:lnSpc>
            </a:pPr>
            <a:r>
              <a:rPr lang="en-US" sz="6500" b="1">
                <a:solidFill>
                  <a:srgbClr val="014589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FABBS Opportunites</a:t>
            </a:r>
          </a:p>
          <a:p>
            <a:pPr algn="ctr">
              <a:lnSpc>
                <a:spcPts val="6270"/>
              </a:lnSpc>
            </a:pPr>
            <a:r>
              <a:rPr lang="en-US" sz="550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rPr>
              <a:t>Internships  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892570" y="3776162"/>
            <a:ext cx="5531807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Positions for fall, winter, spring and </a:t>
            </a:r>
          </a:p>
          <a:p>
            <a:pPr marL="0" lvl="1" indent="0"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summer.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234753" y="6195449"/>
            <a:ext cx="3815784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 b="1" dirty="0">
                <a:solidFill>
                  <a:schemeClr val="bg1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2" tooltip="https://fabbs.org/about/student-intern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Would you like to be part of our internship?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0013179" y="5960562"/>
            <a:ext cx="7083397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experience do interns gain at FABBS?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479594" y="3253259"/>
            <a:ext cx="5944784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internships does FABBS offer?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28138" y="3325783"/>
            <a:ext cx="4769677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Student Internship Positions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1263030" y="6337225"/>
            <a:ext cx="6483285" cy="1249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Gain experience in science policy, advocacy, and communications as they collaborate closely with our staff to support operations of the FABBS Washington, DC office</a:t>
            </a:r>
          </a:p>
        </p:txBody>
      </p:sp>
      <p:grpSp>
        <p:nvGrpSpPr>
          <p:cNvPr id="55" name="Group 55"/>
          <p:cNvGrpSpPr/>
          <p:nvPr/>
        </p:nvGrpSpPr>
        <p:grpSpPr>
          <a:xfrm>
            <a:off x="652748" y="9463390"/>
            <a:ext cx="17093568" cy="823610"/>
            <a:chOff x="0" y="0"/>
            <a:chExt cx="22791424" cy="1098146"/>
          </a:xfrm>
        </p:grpSpPr>
        <p:sp>
          <p:nvSpPr>
            <p:cNvPr id="56" name="TextBox 56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>
                      <a:alpha val="4274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>
                    <a:alpha val="26667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3895619" y="-5980539"/>
            <a:ext cx="22266915" cy="15091202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8DC63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5350215" y="2702339"/>
            <a:ext cx="2269112" cy="22691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72AB1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2517489" y="709349"/>
            <a:ext cx="1592803" cy="6255092"/>
            <a:chOff x="0" y="0"/>
            <a:chExt cx="660400" cy="25934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" cy="2593454"/>
            </a:xfrm>
            <a:custGeom>
              <a:avLst/>
              <a:gdLst/>
              <a:ahLst/>
              <a:cxnLst/>
              <a:rect l="l" t="t" r="r" b="b"/>
              <a:pathLst>
                <a:path w="660400" h="2593454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68055"/>
                  </a:cubicBezTo>
                  <a:lnTo>
                    <a:pt x="660400" y="2593454"/>
                  </a:lnTo>
                  <a:lnTo>
                    <a:pt x="0" y="2593454"/>
                  </a:lnTo>
                  <a:lnTo>
                    <a:pt x="0" y="369707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14589"/>
            </a:solidFill>
            <a:ln w="38100" cap="sq">
              <a:solidFill>
                <a:srgbClr val="1EAE9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8900"/>
              <a:ext cx="660400" cy="2504554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645035" y="3040493"/>
            <a:ext cx="1592803" cy="1592803"/>
            <a:chOff x="0" y="0"/>
            <a:chExt cx="495300" cy="4953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0145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4300898" y="4273036"/>
            <a:ext cx="1592803" cy="5044055"/>
            <a:chOff x="0" y="0"/>
            <a:chExt cx="660400" cy="20913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60400" cy="2091340"/>
            </a:xfrm>
            <a:custGeom>
              <a:avLst/>
              <a:gdLst/>
              <a:ahLst/>
              <a:cxnLst/>
              <a:rect l="l" t="t" r="r" b="b"/>
              <a:pathLst>
                <a:path w="660400" h="209134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56902"/>
                  </a:cubicBezTo>
                  <a:lnTo>
                    <a:pt x="660400" y="2091340"/>
                  </a:lnTo>
                  <a:lnTo>
                    <a:pt x="0" y="2091340"/>
                  </a:lnTo>
                  <a:lnTo>
                    <a:pt x="0" y="35818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1458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88900"/>
              <a:ext cx="660400" cy="2002440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 rot="-10800000">
            <a:off x="1641949" y="5998662"/>
            <a:ext cx="1592803" cy="1592803"/>
            <a:chOff x="0" y="0"/>
            <a:chExt cx="495300" cy="4953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01458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797197" y="3813900"/>
            <a:ext cx="2467735" cy="2416749"/>
            <a:chOff x="0" y="0"/>
            <a:chExt cx="883947" cy="86568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83947" cy="865684"/>
            </a:xfrm>
            <a:custGeom>
              <a:avLst/>
              <a:gdLst/>
              <a:ahLst/>
              <a:cxnLst/>
              <a:rect l="l" t="t" r="r" b="b"/>
              <a:pathLst>
                <a:path w="883947" h="865684">
                  <a:moveTo>
                    <a:pt x="441974" y="0"/>
                  </a:moveTo>
                  <a:cubicBezTo>
                    <a:pt x="197878" y="0"/>
                    <a:pt x="0" y="193790"/>
                    <a:pt x="0" y="432842"/>
                  </a:cubicBezTo>
                  <a:cubicBezTo>
                    <a:pt x="0" y="671894"/>
                    <a:pt x="197878" y="865684"/>
                    <a:pt x="441974" y="865684"/>
                  </a:cubicBezTo>
                  <a:cubicBezTo>
                    <a:pt x="686069" y="865684"/>
                    <a:pt x="883947" y="671894"/>
                    <a:pt x="883947" y="432842"/>
                  </a:cubicBezTo>
                  <a:cubicBezTo>
                    <a:pt x="883947" y="193790"/>
                    <a:pt x="686069" y="0"/>
                    <a:pt x="441974" y="0"/>
                  </a:cubicBez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72AB1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2870" y="43058"/>
              <a:ext cx="718207" cy="741468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 rot="5400000">
            <a:off x="13054046" y="1129073"/>
            <a:ext cx="1740441" cy="7786403"/>
            <a:chOff x="0" y="0"/>
            <a:chExt cx="721613" cy="322835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21613" cy="3228359"/>
            </a:xfrm>
            <a:custGeom>
              <a:avLst/>
              <a:gdLst/>
              <a:ahLst/>
              <a:cxnLst/>
              <a:rect l="l" t="t" r="r" b="b"/>
              <a:pathLst>
                <a:path w="721613" h="3228359">
                  <a:moveTo>
                    <a:pt x="240668" y="19070"/>
                  </a:moveTo>
                  <a:cubicBezTo>
                    <a:pt x="277543" y="7556"/>
                    <a:pt x="319722" y="0"/>
                    <a:pt x="361001" y="0"/>
                  </a:cubicBezTo>
                  <a:cubicBezTo>
                    <a:pt x="402281" y="0"/>
                    <a:pt x="442003" y="6476"/>
                    <a:pt x="478608" y="17990"/>
                  </a:cubicBezTo>
                  <a:cubicBezTo>
                    <a:pt x="479388" y="18350"/>
                    <a:pt x="480167" y="18350"/>
                    <a:pt x="480945" y="18710"/>
                  </a:cubicBezTo>
                  <a:cubicBezTo>
                    <a:pt x="618414" y="64765"/>
                    <a:pt x="719666" y="186379"/>
                    <a:pt x="721613" y="382158"/>
                  </a:cubicBezTo>
                  <a:lnTo>
                    <a:pt x="721613" y="3228359"/>
                  </a:lnTo>
                  <a:lnTo>
                    <a:pt x="0" y="3228359"/>
                  </a:lnTo>
                  <a:lnTo>
                    <a:pt x="0" y="384271"/>
                  </a:lnTo>
                  <a:cubicBezTo>
                    <a:pt x="1947" y="185660"/>
                    <a:pt x="101641" y="64045"/>
                    <a:pt x="240668" y="19070"/>
                  </a:cubicBezTo>
                  <a:close/>
                </a:path>
              </a:pathLst>
            </a:custGeom>
            <a:solidFill>
              <a:srgbClr val="01519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88900"/>
              <a:ext cx="721613" cy="3139459"/>
            </a:xfrm>
            <a:prstGeom prst="rect">
              <a:avLst/>
            </a:prstGeom>
          </p:spPr>
          <p:txBody>
            <a:bodyPr lIns="132303" tIns="132303" rIns="132303" bIns="132303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 rot="-10800000">
            <a:off x="9186337" y="4152054"/>
            <a:ext cx="1740441" cy="1740441"/>
            <a:chOff x="0" y="0"/>
            <a:chExt cx="495300" cy="4953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01519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/>
          <p:cNvSpPr/>
          <p:nvPr/>
        </p:nvSpPr>
        <p:spPr>
          <a:xfrm>
            <a:off x="9708379" y="4637163"/>
            <a:ext cx="729236" cy="622585"/>
          </a:xfrm>
          <a:custGeom>
            <a:avLst/>
            <a:gdLst/>
            <a:ahLst/>
            <a:cxnLst/>
            <a:rect l="l" t="t" r="r" b="b"/>
            <a:pathLst>
              <a:path w="729236" h="622585">
                <a:moveTo>
                  <a:pt x="0" y="0"/>
                </a:moveTo>
                <a:lnTo>
                  <a:pt x="729236" y="0"/>
                </a:lnTo>
                <a:lnTo>
                  <a:pt x="729236" y="622585"/>
                </a:lnTo>
                <a:lnTo>
                  <a:pt x="0" y="6225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8152727" y="6443275"/>
            <a:ext cx="910016" cy="331815"/>
          </a:xfrm>
          <a:custGeom>
            <a:avLst/>
            <a:gdLst/>
            <a:ahLst/>
            <a:cxnLst/>
            <a:rect l="l" t="t" r="r" b="b"/>
            <a:pathLst>
              <a:path w="910016" h="331815">
                <a:moveTo>
                  <a:pt x="0" y="0"/>
                </a:moveTo>
                <a:lnTo>
                  <a:pt x="910016" y="0"/>
                </a:lnTo>
                <a:lnTo>
                  <a:pt x="910016" y="331815"/>
                </a:lnTo>
                <a:lnTo>
                  <a:pt x="0" y="3318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6999" t="-191886" r="-328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flipH="1">
            <a:off x="7906231" y="3833147"/>
            <a:ext cx="910016" cy="331815"/>
          </a:xfrm>
          <a:custGeom>
            <a:avLst/>
            <a:gdLst/>
            <a:ahLst/>
            <a:cxnLst/>
            <a:rect l="l" t="t" r="r" b="b"/>
            <a:pathLst>
              <a:path w="910016" h="331815">
                <a:moveTo>
                  <a:pt x="910016" y="0"/>
                </a:moveTo>
                <a:lnTo>
                  <a:pt x="0" y="0"/>
                </a:lnTo>
                <a:lnTo>
                  <a:pt x="0" y="331815"/>
                </a:lnTo>
                <a:lnTo>
                  <a:pt x="910016" y="331815"/>
                </a:lnTo>
                <a:lnTo>
                  <a:pt x="9100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6999" t="-191886" r="-328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>
            <a:hlinkClick r:id="rId6" tooltip="https://fabbs.org/about/student-awards/"/>
          </p:cNvPr>
          <p:cNvSpPr/>
          <p:nvPr/>
        </p:nvSpPr>
        <p:spPr>
          <a:xfrm>
            <a:off x="2075568" y="6443275"/>
            <a:ext cx="703577" cy="703577"/>
          </a:xfrm>
          <a:custGeom>
            <a:avLst/>
            <a:gdLst/>
            <a:ahLst/>
            <a:cxnLst/>
            <a:rect l="l" t="t" r="r" b="b"/>
            <a:pathLst>
              <a:path w="703577" h="703577">
                <a:moveTo>
                  <a:pt x="0" y="0"/>
                </a:moveTo>
                <a:lnTo>
                  <a:pt x="703576" y="0"/>
                </a:lnTo>
                <a:lnTo>
                  <a:pt x="703576" y="703577"/>
                </a:lnTo>
                <a:lnTo>
                  <a:pt x="0" y="7035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>
            <a:hlinkClick r:id="rId6" tooltip="https://fabbs.org/about/student-awards/"/>
          </p:cNvPr>
          <p:cNvSpPr/>
          <p:nvPr/>
        </p:nvSpPr>
        <p:spPr>
          <a:xfrm>
            <a:off x="5194054" y="6848386"/>
            <a:ext cx="1819576" cy="341171"/>
          </a:xfrm>
          <a:custGeom>
            <a:avLst/>
            <a:gdLst/>
            <a:ahLst/>
            <a:cxnLst/>
            <a:rect l="l" t="t" r="r" b="b"/>
            <a:pathLst>
              <a:path w="1819576" h="341171">
                <a:moveTo>
                  <a:pt x="0" y="0"/>
                </a:moveTo>
                <a:lnTo>
                  <a:pt x="1819576" y="0"/>
                </a:lnTo>
                <a:lnTo>
                  <a:pt x="1819576" y="341171"/>
                </a:lnTo>
                <a:lnTo>
                  <a:pt x="0" y="3411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6103842" y="3343638"/>
            <a:ext cx="675189" cy="921474"/>
          </a:xfrm>
          <a:custGeom>
            <a:avLst/>
            <a:gdLst/>
            <a:ahLst/>
            <a:cxnLst/>
            <a:rect l="l" t="t" r="r" b="b"/>
            <a:pathLst>
              <a:path w="675189" h="921474">
                <a:moveTo>
                  <a:pt x="0" y="0"/>
                </a:moveTo>
                <a:lnTo>
                  <a:pt x="675189" y="0"/>
                </a:lnTo>
                <a:lnTo>
                  <a:pt x="675189" y="921474"/>
                </a:lnTo>
                <a:lnTo>
                  <a:pt x="0" y="92147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TextBox 34"/>
          <p:cNvSpPr txBox="1"/>
          <p:nvPr/>
        </p:nvSpPr>
        <p:spPr>
          <a:xfrm>
            <a:off x="-996030" y="361204"/>
            <a:ext cx="20974335" cy="1770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0"/>
              </a:lnSpc>
            </a:pPr>
            <a:r>
              <a:rPr lang="en-US" sz="6500" b="1">
                <a:solidFill>
                  <a:srgbClr val="014589">
                    <a:alpha val="90980"/>
                  </a:srgbClr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FABBS Opportunites</a:t>
            </a:r>
          </a:p>
          <a:p>
            <a:pPr algn="ctr">
              <a:lnSpc>
                <a:spcPts val="6498"/>
              </a:lnSpc>
            </a:pPr>
            <a:r>
              <a:rPr lang="en-US" sz="5700">
                <a:solidFill>
                  <a:srgbClr val="014589">
                    <a:alpha val="90980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 Student Awards 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028700" y="9110662"/>
            <a:ext cx="17093568" cy="823610"/>
            <a:chOff x="0" y="0"/>
            <a:chExt cx="22791424" cy="1098146"/>
          </a:xfrm>
        </p:grpSpPr>
        <p:sp>
          <p:nvSpPr>
            <p:cNvPr id="36" name="TextBox 36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519E">
                      <a:alpha val="4274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519E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519E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519E">
                    <a:alpha val="26667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3313891" y="6292495"/>
            <a:ext cx="3815784" cy="389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3179"/>
              </a:lnSpc>
              <a:spcBef>
                <a:spcPct val="0"/>
              </a:spcBef>
            </a:pPr>
            <a:r>
              <a:rPr lang="en-US" sz="2271" b="1" i="1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  <a:hlinkClick r:id="rId6" tooltip="https://fabbs.org/about/student-awards/"/>
              </a:rPr>
              <a:t>For more information.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23900" y="3119439"/>
            <a:ext cx="4797310" cy="132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What are the FABBS Doctoral Dissertation Research Excellence Awards and Undergraduate Research Excellence Awards?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050603" y="4221222"/>
            <a:ext cx="6208697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The FABBS Doctoral Dissertation Research Excellence Awards and Undergraduate Research Excellence Awards honor student investigators who have conducted research of superior quality and with broader societal impact. 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723900" y="9334500"/>
            <a:ext cx="17093568" cy="823610"/>
            <a:chOff x="0" y="0"/>
            <a:chExt cx="22791424" cy="1098146"/>
          </a:xfrm>
        </p:grpSpPr>
        <p:sp>
          <p:nvSpPr>
            <p:cNvPr id="42" name="TextBox 42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>
                      <a:alpha val="42745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>
                      <a:alpha val="2666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>
                    <a:alpha val="26667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286875"/>
            <a:ext cx="18852841" cy="0"/>
          </a:xfrm>
          <a:prstGeom prst="line">
            <a:avLst/>
          </a:prstGeom>
          <a:ln w="28575" cap="rnd">
            <a:solidFill>
              <a:srgbClr val="21488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6905215" y="1385687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2" y="0"/>
                </a:lnTo>
                <a:lnTo>
                  <a:pt x="844062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16289363" y="3377588"/>
            <a:ext cx="2075766" cy="0"/>
          </a:xfrm>
          <a:prstGeom prst="line">
            <a:avLst/>
          </a:prstGeom>
          <a:ln w="28575" cap="rnd">
            <a:solidFill>
              <a:srgbClr val="21488A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1582400" y="908752"/>
            <a:ext cx="5333999" cy="2359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41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C306D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Get in Touch</a:t>
            </a:r>
          </a:p>
        </p:txBody>
      </p:sp>
      <p:sp>
        <p:nvSpPr>
          <p:cNvPr id="6" name="Freeform 6"/>
          <p:cNvSpPr/>
          <p:nvPr/>
        </p:nvSpPr>
        <p:spPr>
          <a:xfrm>
            <a:off x="10827074" y="4074133"/>
            <a:ext cx="478506" cy="336749"/>
          </a:xfrm>
          <a:custGeom>
            <a:avLst/>
            <a:gdLst/>
            <a:ahLst/>
            <a:cxnLst/>
            <a:rect l="l" t="t" r="r" b="b"/>
            <a:pathLst>
              <a:path w="478506" h="336749">
                <a:moveTo>
                  <a:pt x="0" y="0"/>
                </a:moveTo>
                <a:lnTo>
                  <a:pt x="478506" y="0"/>
                </a:lnTo>
                <a:lnTo>
                  <a:pt x="478506" y="336749"/>
                </a:lnTo>
                <a:lnTo>
                  <a:pt x="0" y="3367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827074" y="6510247"/>
            <a:ext cx="549347" cy="549349"/>
          </a:xfrm>
          <a:custGeom>
            <a:avLst/>
            <a:gdLst/>
            <a:ahLst/>
            <a:cxnLst/>
            <a:rect l="l" t="t" r="r" b="b"/>
            <a:pathLst>
              <a:path w="549347" h="549349">
                <a:moveTo>
                  <a:pt x="0" y="0"/>
                </a:moveTo>
                <a:lnTo>
                  <a:pt x="549347" y="0"/>
                </a:lnTo>
                <a:lnTo>
                  <a:pt x="549347" y="549348"/>
                </a:lnTo>
                <a:lnTo>
                  <a:pt x="0" y="5493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857121" y="4854618"/>
            <a:ext cx="437462" cy="624946"/>
          </a:xfrm>
          <a:custGeom>
            <a:avLst/>
            <a:gdLst/>
            <a:ahLst/>
            <a:cxnLst/>
            <a:rect l="l" t="t" r="r" b="b"/>
            <a:pathLst>
              <a:path w="437462" h="624946">
                <a:moveTo>
                  <a:pt x="0" y="0"/>
                </a:moveTo>
                <a:lnTo>
                  <a:pt x="437462" y="0"/>
                </a:lnTo>
                <a:lnTo>
                  <a:pt x="437462" y="624947"/>
                </a:lnTo>
                <a:lnTo>
                  <a:pt x="0" y="6249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7684397" y="-146452"/>
            <a:ext cx="2145217" cy="6805228"/>
          </a:xfrm>
          <a:prstGeom prst="rect">
            <a:avLst/>
          </a:prstGeom>
          <a:solidFill>
            <a:srgbClr val="21488A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1721" y="4063105"/>
            <a:ext cx="7687869" cy="5223770"/>
          </a:xfrm>
          <a:custGeom>
            <a:avLst/>
            <a:gdLst/>
            <a:ahLst/>
            <a:cxnLst/>
            <a:rect l="l" t="t" r="r" b="b"/>
            <a:pathLst>
              <a:path w="10779086" h="7859750">
                <a:moveTo>
                  <a:pt x="0" y="0"/>
                </a:moveTo>
                <a:lnTo>
                  <a:pt x="10779085" y="0"/>
                </a:lnTo>
                <a:lnTo>
                  <a:pt x="10779085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0827074" y="3132155"/>
            <a:ext cx="6306008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spc="-74">
                <a:solidFill>
                  <a:srgbClr val="0C306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Contact us to get more info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812334" y="3959932"/>
            <a:ext cx="5799562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2499" b="1" spc="-74">
                <a:solidFill>
                  <a:srgbClr val="0C306D"/>
                </a:solidFill>
                <a:latin typeface="Tabarra Sans Bold"/>
                <a:ea typeface="Tabarra Sans Bold"/>
                <a:cs typeface="Tabarra Sans Bold"/>
                <a:sym typeface="Tabarra Sans Bold"/>
                <a:hlinkClick r:id="rId11" tooltip="mailto:info@fabbs.org"/>
              </a:rPr>
              <a:t>info@fabbs.org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67445" y="4758840"/>
            <a:ext cx="5722459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spc="-74">
                <a:solidFill>
                  <a:srgbClr val="0C306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1200 New York Ave. NW</a:t>
            </a:r>
          </a:p>
          <a:p>
            <a:pPr algn="l">
              <a:lnSpc>
                <a:spcPts val="3499"/>
              </a:lnSpc>
            </a:pPr>
            <a:r>
              <a:rPr lang="en-US" sz="2499" b="1" spc="-74">
                <a:solidFill>
                  <a:srgbClr val="0C306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Suite 459</a:t>
            </a:r>
          </a:p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2499" b="1" spc="-74">
                <a:solidFill>
                  <a:srgbClr val="0C306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Washington, D.C. 20005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08557" y="6420011"/>
            <a:ext cx="5729948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2499" b="1" spc="-74">
                <a:solidFill>
                  <a:srgbClr val="0C306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fabbs.org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A06B07-FE4B-0343-5529-193362BE4BBC}"/>
              </a:ext>
            </a:extLst>
          </p:cNvPr>
          <p:cNvSpPr txBox="1"/>
          <p:nvPr/>
        </p:nvSpPr>
        <p:spPr>
          <a:xfrm>
            <a:off x="798096" y="1491194"/>
            <a:ext cx="61215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accent1"/>
                </a:solidFill>
              </a:rPr>
              <a:t>Thank </a:t>
            </a:r>
          </a:p>
          <a:p>
            <a:pPr algn="ctr"/>
            <a:r>
              <a:rPr lang="en-US" sz="9600" b="1" dirty="0">
                <a:solidFill>
                  <a:schemeClr val="accent1"/>
                </a:solidFill>
              </a:rPr>
              <a:t>You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789076" y="-964063"/>
            <a:ext cx="333193" cy="9096679"/>
          </a:xfrm>
          <a:custGeom>
            <a:avLst/>
            <a:gdLst/>
            <a:ahLst/>
            <a:cxnLst/>
            <a:rect l="l" t="t" r="r" b="b"/>
            <a:pathLst>
              <a:path w="333193" h="9096679">
                <a:moveTo>
                  <a:pt x="0" y="0"/>
                </a:moveTo>
                <a:lnTo>
                  <a:pt x="333193" y="0"/>
                </a:lnTo>
                <a:lnTo>
                  <a:pt x="333193" y="9096679"/>
                </a:lnTo>
                <a:lnTo>
                  <a:pt x="0" y="90966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-3629669" r="-136495" b="-32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8427870" y="4054647"/>
            <a:ext cx="2438612" cy="2890620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5544684" y="4054647"/>
            <a:ext cx="2438612" cy="2890620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8310742" y="3944026"/>
            <a:ext cx="2438612" cy="288314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2544368" y="3944026"/>
            <a:ext cx="2438612" cy="288314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5427555" y="3944026"/>
            <a:ext cx="2438612" cy="288314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1193928" y="3944026"/>
            <a:ext cx="2555741" cy="3001241"/>
            <a:chOff x="0" y="0"/>
            <a:chExt cx="3407654" cy="4001655"/>
          </a:xfrm>
        </p:grpSpPr>
        <p:sp>
          <p:nvSpPr>
            <p:cNvPr id="10" name="AutoShape 10"/>
            <p:cNvSpPr/>
            <p:nvPr/>
          </p:nvSpPr>
          <p:spPr>
            <a:xfrm>
              <a:off x="156171" y="147495"/>
              <a:ext cx="3251483" cy="3854160"/>
            </a:xfrm>
            <a:prstGeom prst="rect">
              <a:avLst/>
            </a:prstGeom>
            <a:solidFill>
              <a:srgbClr val="01519E">
                <a:alpha val="3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0" y="0"/>
              <a:ext cx="3251483" cy="3844193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24973" y="1238899"/>
              <a:ext cx="2601537" cy="16332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 b="1">
                  <a:solidFill>
                    <a:srgbClr val="01458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To compete inter-nationally​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2399691" y="634978"/>
            <a:ext cx="13343941" cy="9729957"/>
          </a:xfrm>
          <a:custGeom>
            <a:avLst/>
            <a:gdLst/>
            <a:ahLst/>
            <a:cxnLst/>
            <a:rect l="l" t="t" r="r" b="b"/>
            <a:pathLst>
              <a:path w="13343941" h="9729957">
                <a:moveTo>
                  <a:pt x="0" y="0"/>
                </a:moveTo>
                <a:lnTo>
                  <a:pt x="13343941" y="0"/>
                </a:lnTo>
                <a:lnTo>
                  <a:pt x="13343941" y="9729957"/>
                </a:lnTo>
                <a:lnTo>
                  <a:pt x="0" y="97299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2000"/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4" name="AutoShape 14"/>
          <p:cNvSpPr/>
          <p:nvPr/>
        </p:nvSpPr>
        <p:spPr>
          <a:xfrm>
            <a:off x="14190648" y="4054647"/>
            <a:ext cx="2438612" cy="2890620"/>
          </a:xfrm>
          <a:prstGeom prst="rect">
            <a:avLst/>
          </a:prstGeom>
          <a:solidFill>
            <a:srgbClr val="01519E">
              <a:alpha val="33725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14073519" y="3944026"/>
            <a:ext cx="2438612" cy="288314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6" name="TextBox 16"/>
          <p:cNvSpPr txBox="1"/>
          <p:nvPr/>
        </p:nvSpPr>
        <p:spPr>
          <a:xfrm>
            <a:off x="-1111703" y="1564670"/>
            <a:ext cx="20974335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F7FDF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Shared Goals​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62104" y="9463390"/>
            <a:ext cx="17093568" cy="823610"/>
            <a:chOff x="0" y="0"/>
            <a:chExt cx="22791424" cy="1098146"/>
          </a:xfrm>
        </p:grpSpPr>
        <p:sp>
          <p:nvSpPr>
            <p:cNvPr id="18" name="TextBox 18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703494" y="4817244"/>
            <a:ext cx="2162086" cy="127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dirty="0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Drive a vibrant economy​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472921" y="4583829"/>
            <a:ext cx="2114254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dirty="0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Support health and prevent illness​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539056" y="4330228"/>
            <a:ext cx="2200186" cy="2147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dirty="0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Advance educational opportunities and outcomes​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317249" y="4583829"/>
            <a:ext cx="1951152" cy="1711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dirty="0">
                <a:solidFill>
                  <a:srgbClr val="01458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Maximize value of taxpayer dollars​</a:t>
            </a:r>
          </a:p>
        </p:txBody>
      </p:sp>
      <p:sp>
        <p:nvSpPr>
          <p:cNvPr id="24" name="AutoShape 24"/>
          <p:cNvSpPr/>
          <p:nvPr/>
        </p:nvSpPr>
        <p:spPr>
          <a:xfrm>
            <a:off x="-130020" y="9248775"/>
            <a:ext cx="18852841" cy="0"/>
          </a:xfrm>
          <a:prstGeom prst="line">
            <a:avLst/>
          </a:prstGeom>
          <a:ln w="28575" cap="rnd">
            <a:solidFill>
              <a:srgbClr val="8DC63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026481" y="104162"/>
            <a:ext cx="10411856" cy="7859750"/>
          </a:xfrm>
          <a:custGeom>
            <a:avLst/>
            <a:gdLst/>
            <a:ahLst/>
            <a:cxnLst/>
            <a:rect l="l" t="t" r="r" b="b"/>
            <a:pathLst>
              <a:path w="10411856" h="7859750">
                <a:moveTo>
                  <a:pt x="0" y="0"/>
                </a:moveTo>
                <a:lnTo>
                  <a:pt x="10411856" y="0"/>
                </a:lnTo>
                <a:lnTo>
                  <a:pt x="10411856" y="7859750"/>
                </a:lnTo>
                <a:lnTo>
                  <a:pt x="0" y="785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r="-35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476454" y="1105631"/>
            <a:ext cx="11301259" cy="1243138"/>
          </a:xfrm>
          <a:custGeom>
            <a:avLst/>
            <a:gdLst/>
            <a:ahLst/>
            <a:cxnLst/>
            <a:rect l="l" t="t" r="r" b="b"/>
            <a:pathLst>
              <a:path w="11301259" h="1243138">
                <a:moveTo>
                  <a:pt x="0" y="0"/>
                </a:moveTo>
                <a:lnTo>
                  <a:pt x="11301259" y="0"/>
                </a:lnTo>
                <a:lnTo>
                  <a:pt x="11301259" y="1243139"/>
                </a:lnTo>
                <a:lnTo>
                  <a:pt x="0" y="12431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421921" y="2966417"/>
            <a:ext cx="8055396" cy="5512310"/>
          </a:xfrm>
          <a:custGeom>
            <a:avLst/>
            <a:gdLst/>
            <a:ahLst/>
            <a:cxnLst/>
            <a:rect l="l" t="t" r="r" b="b"/>
            <a:pathLst>
              <a:path w="8055396" h="5512310">
                <a:moveTo>
                  <a:pt x="0" y="0"/>
                </a:moveTo>
                <a:lnTo>
                  <a:pt x="8055396" y="0"/>
                </a:lnTo>
                <a:lnTo>
                  <a:pt x="8055396" y="5512311"/>
                </a:lnTo>
                <a:lnTo>
                  <a:pt x="0" y="55123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-6495794" y="1288319"/>
            <a:ext cx="18288000" cy="106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CDC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50340" y="2815495"/>
            <a:ext cx="5968004" cy="5925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Many websites have disappeared or been stripped down, providing skeletal information, including resources on HIV, STIs, contraception, and gender-affirming care.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000000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561339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Taxpayer-funded data sets from federal websites have also been removed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000000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561339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Scientific papers ordered to remove gender-related terms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174101" y="5181600"/>
            <a:ext cx="2820963" cy="52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Screenshot from </a:t>
            </a:r>
            <a:r>
              <a:rPr lang="en-US" sz="2050" i="1" u="sng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  <a:hlinkClick r:id="rId5" tooltip="https://insidemedicine.substack.com/p/breaking-news-cdc-orders-mass-retraction"/>
              </a:rPr>
              <a:t>Inside Medicine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85813" y="-158270"/>
            <a:ext cx="19659626" cy="10891363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45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460194" y="1666878"/>
            <a:ext cx="6953243" cy="6953243"/>
          </a:xfrm>
          <a:custGeom>
            <a:avLst/>
            <a:gdLst/>
            <a:ahLst/>
            <a:cxnLst/>
            <a:rect l="l" t="t" r="r" b="b"/>
            <a:pathLst>
              <a:path w="6953243" h="6953243">
                <a:moveTo>
                  <a:pt x="0" y="0"/>
                </a:moveTo>
                <a:lnTo>
                  <a:pt x="6953243" y="0"/>
                </a:lnTo>
                <a:lnTo>
                  <a:pt x="6953243" y="6953244"/>
                </a:lnTo>
                <a:lnTo>
                  <a:pt x="0" y="6953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-5725107" y="1154830"/>
            <a:ext cx="18288000" cy="106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USAID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9258300"/>
            <a:ext cx="17093568" cy="823610"/>
            <a:chOff x="0" y="0"/>
            <a:chExt cx="22791424" cy="1098146"/>
          </a:xfrm>
        </p:grpSpPr>
        <p:sp>
          <p:nvSpPr>
            <p:cNvPr id="7" name="TextBox 7"/>
            <p:cNvSpPr txBox="1"/>
            <p:nvPr/>
          </p:nvSpPr>
          <p:spPr>
            <a:xfrm>
              <a:off x="11902598" y="1748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458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458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2908031"/>
            <a:ext cx="8546784" cy="521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President Trump and Elon Musk have been working to shutter USAID</a:t>
            </a:r>
          </a:p>
          <a:p>
            <a:pPr algn="l">
              <a:lnSpc>
                <a:spcPts val="4199"/>
              </a:lnSpc>
            </a:pPr>
            <a:endParaRPr lang="en-US" sz="2999">
              <a:solidFill>
                <a:srgbClr val="000000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Employees have been placed on administrative leave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Overseas missions have been halted</a:t>
            </a:r>
          </a:p>
          <a:p>
            <a:pPr algn="l">
              <a:lnSpc>
                <a:spcPts val="4199"/>
              </a:lnSpc>
            </a:pPr>
            <a:endParaRPr lang="en-US" sz="2999">
              <a:solidFill>
                <a:srgbClr val="000000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The legality of these moves is in question, given that Congress created the agency.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215412" y="1249973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-400441" y="3241875"/>
            <a:ext cx="2075766" cy="0"/>
          </a:xfrm>
          <a:prstGeom prst="line">
            <a:avLst/>
          </a:prstGeom>
          <a:ln w="28575" cap="rnd">
            <a:solidFill>
              <a:srgbClr val="01519E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209847" y="326399"/>
            <a:ext cx="6686432" cy="8446126"/>
          </a:xfrm>
          <a:custGeom>
            <a:avLst/>
            <a:gdLst/>
            <a:ahLst/>
            <a:cxnLst/>
            <a:rect l="l" t="t" r="r" b="b"/>
            <a:pathLst>
              <a:path w="6686432" h="8446126">
                <a:moveTo>
                  <a:pt x="0" y="0"/>
                </a:moveTo>
                <a:lnTo>
                  <a:pt x="6686432" y="0"/>
                </a:lnTo>
                <a:lnTo>
                  <a:pt x="6686432" y="8446126"/>
                </a:lnTo>
                <a:lnTo>
                  <a:pt x="0" y="8446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67" t="-4728"/>
            </a:stretch>
          </a:blipFill>
          <a:ln w="9525" cap="sq">
            <a:solidFill>
              <a:srgbClr val="8DC63E"/>
            </a:solidFill>
            <a:prstDash val="lgDash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39599" y="1355481"/>
            <a:ext cx="2124489" cy="1980804"/>
          </a:xfrm>
          <a:custGeom>
            <a:avLst/>
            <a:gdLst/>
            <a:ahLst/>
            <a:cxnLst/>
            <a:rect l="l" t="t" r="r" b="b"/>
            <a:pathLst>
              <a:path w="2124489" h="1980804">
                <a:moveTo>
                  <a:pt x="0" y="0"/>
                </a:moveTo>
                <a:lnTo>
                  <a:pt x="2124489" y="0"/>
                </a:lnTo>
                <a:lnTo>
                  <a:pt x="2124489" y="1980803"/>
                </a:lnTo>
                <a:lnTo>
                  <a:pt x="0" y="19808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2999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3885488"/>
            <a:ext cx="11110857" cy="303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11"/>
              </a:lnSpc>
            </a:pPr>
            <a:r>
              <a:rPr lang="en-US" sz="6211" b="1">
                <a:solidFill>
                  <a:srgbClr val="01519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Office of Management and Budget (OMB) Directive ​</a:t>
            </a:r>
          </a:p>
          <a:p>
            <a:pPr algn="l">
              <a:lnSpc>
                <a:spcPts val="5124"/>
              </a:lnSpc>
              <a:spcBef>
                <a:spcPct val="0"/>
              </a:spcBef>
            </a:pPr>
            <a:r>
              <a:rPr lang="en-US" sz="5124" b="1">
                <a:solidFill>
                  <a:srgbClr val="01519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​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14400" y="9258300"/>
            <a:ext cx="16981879" cy="823610"/>
            <a:chOff x="0" y="0"/>
            <a:chExt cx="22642505" cy="1098146"/>
          </a:xfrm>
        </p:grpSpPr>
        <p:sp>
          <p:nvSpPr>
            <p:cNvPr id="9" name="TextBox 9"/>
            <p:cNvSpPr txBox="1"/>
            <p:nvPr/>
          </p:nvSpPr>
          <p:spPr>
            <a:xfrm>
              <a:off x="11753679" y="289127"/>
              <a:ext cx="10888826" cy="3742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050"/>
                </a:lnSpc>
                <a:spcBef>
                  <a:spcPct val="0"/>
                </a:spcBef>
              </a:pPr>
              <a:r>
                <a:rPr lang="en-US" sz="2050">
                  <a:solidFill>
                    <a:srgbClr val="01519E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Federation of Associations in Behavioral &amp; Brain Sciences​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6799167" cy="1060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519E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Juliane Baron​</a:t>
              </a:r>
            </a:p>
            <a:p>
              <a:pPr algn="l">
                <a:lnSpc>
                  <a:spcPts val="2050"/>
                </a:lnSpc>
              </a:pPr>
              <a:r>
                <a:rPr lang="en-US" sz="2050">
                  <a:solidFill>
                    <a:srgbClr val="01519E">
                      <a:alpha val="27843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Executive Director​</a:t>
              </a:r>
            </a:p>
            <a:p>
              <a:pPr algn="l">
                <a:lnSpc>
                  <a:spcPts val="2050"/>
                </a:lnSpc>
              </a:pPr>
              <a:endParaRPr lang="en-US" sz="2050">
                <a:solidFill>
                  <a:srgbClr val="01519E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215412" y="1249973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-400441" y="3241875"/>
            <a:ext cx="2075766" cy="0"/>
          </a:xfrm>
          <a:prstGeom prst="line">
            <a:avLst/>
          </a:prstGeom>
          <a:ln w="28575" cap="rnd">
            <a:solidFill>
              <a:srgbClr val="D9D9D9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927755" y="2574370"/>
            <a:ext cx="5968524" cy="5902531"/>
          </a:xfrm>
          <a:custGeom>
            <a:avLst/>
            <a:gdLst/>
            <a:ahLst/>
            <a:cxnLst/>
            <a:rect l="l" t="t" r="r" b="b"/>
            <a:pathLst>
              <a:path w="5968524" h="5902531">
                <a:moveTo>
                  <a:pt x="0" y="0"/>
                </a:moveTo>
                <a:lnTo>
                  <a:pt x="5968524" y="0"/>
                </a:lnTo>
                <a:lnTo>
                  <a:pt x="5968524" y="5902531"/>
                </a:lnTo>
                <a:lnTo>
                  <a:pt x="0" y="59025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2000"/>
            </a:blip>
            <a:stretch>
              <a:fillRect l="-3033" r="-30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908367" y="3538047"/>
            <a:ext cx="4131772" cy="5585712"/>
          </a:xfrm>
          <a:custGeom>
            <a:avLst/>
            <a:gdLst/>
            <a:ahLst/>
            <a:cxnLst/>
            <a:rect l="l" t="t" r="r" b="b"/>
            <a:pathLst>
              <a:path w="4131772" h="5585712">
                <a:moveTo>
                  <a:pt x="0" y="0"/>
                </a:moveTo>
                <a:lnTo>
                  <a:pt x="4131772" y="0"/>
                </a:lnTo>
                <a:lnTo>
                  <a:pt x="4131772" y="5585712"/>
                </a:lnTo>
                <a:lnTo>
                  <a:pt x="0" y="5585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18" r="-11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464088" y="3538047"/>
            <a:ext cx="4570128" cy="5585712"/>
          </a:xfrm>
          <a:custGeom>
            <a:avLst/>
            <a:gdLst/>
            <a:ahLst/>
            <a:cxnLst/>
            <a:rect l="l" t="t" r="r" b="b"/>
            <a:pathLst>
              <a:path w="4570128" h="5585712">
                <a:moveTo>
                  <a:pt x="0" y="0"/>
                </a:moveTo>
                <a:lnTo>
                  <a:pt x="4570128" y="0"/>
                </a:lnTo>
                <a:lnTo>
                  <a:pt x="4570128" y="5585712"/>
                </a:lnTo>
                <a:lnTo>
                  <a:pt x="0" y="55857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201228" y="1038225"/>
            <a:ext cx="15898517" cy="2499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11"/>
              </a:lnSpc>
            </a:pPr>
            <a:r>
              <a:rPr lang="en-US" sz="5211" b="1">
                <a:solidFill>
                  <a:srgbClr val="19598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Office of Management and Budget (OMB)</a:t>
            </a:r>
          </a:p>
          <a:p>
            <a:pPr algn="l">
              <a:lnSpc>
                <a:spcPts val="5211"/>
              </a:lnSpc>
            </a:pPr>
            <a:endParaRPr lang="en-US" sz="5211" b="1">
              <a:solidFill>
                <a:srgbClr val="19598D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  <a:p>
            <a:pPr algn="l">
              <a:lnSpc>
                <a:spcPts val="5211"/>
              </a:lnSpc>
            </a:pPr>
            <a:r>
              <a:rPr lang="en-US" sz="5211" b="1">
                <a:solidFill>
                  <a:srgbClr val="19598D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Directive – Judge Issues Stay​</a:t>
            </a:r>
          </a:p>
          <a:p>
            <a:pPr algn="l">
              <a:lnSpc>
                <a:spcPts val="4124"/>
              </a:lnSpc>
              <a:spcBef>
                <a:spcPct val="0"/>
              </a:spcBef>
            </a:pPr>
            <a:endParaRPr lang="en-US" sz="5211" b="1">
              <a:solidFill>
                <a:srgbClr val="19598D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729660" y="9484670"/>
            <a:ext cx="8166619" cy="27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Federation of Associations in Behavioral &amp; Brain Sciences​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" y="9296400"/>
            <a:ext cx="5099376" cy="78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50"/>
              </a:lnSpc>
            </a:pPr>
            <a:r>
              <a: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Juliane Baron​</a:t>
            </a:r>
          </a:p>
          <a:p>
            <a:pPr algn="l">
              <a:lnSpc>
                <a:spcPts val="2050"/>
              </a:lnSpc>
            </a:pPr>
            <a:r>
              <a: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Executive Director​</a:t>
            </a:r>
          </a:p>
          <a:p>
            <a:pPr algn="l">
              <a:lnSpc>
                <a:spcPts val="2050"/>
              </a:lnSpc>
            </a:pPr>
            <a:endParaRPr lang="en-US" sz="2050">
              <a:solidFill>
                <a:srgbClr val="014589">
                  <a:alpha val="27843"/>
                </a:srgb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82420" y="9096375"/>
            <a:ext cx="18852841" cy="0"/>
          </a:xfrm>
          <a:prstGeom prst="line">
            <a:avLst/>
          </a:prstGeom>
          <a:ln w="28575" cap="rnd">
            <a:solidFill>
              <a:srgbClr val="01519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215412" y="1249973"/>
            <a:ext cx="844062" cy="211015"/>
          </a:xfrm>
          <a:custGeom>
            <a:avLst/>
            <a:gdLst/>
            <a:ahLst/>
            <a:cxnLst/>
            <a:rect l="l" t="t" r="r" b="b"/>
            <a:pathLst>
              <a:path w="844062" h="211015">
                <a:moveTo>
                  <a:pt x="0" y="0"/>
                </a:moveTo>
                <a:lnTo>
                  <a:pt x="844061" y="0"/>
                </a:lnTo>
                <a:lnTo>
                  <a:pt x="844061" y="211015"/>
                </a:lnTo>
                <a:lnTo>
                  <a:pt x="0" y="211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 rot="-5376337">
            <a:off x="-400441" y="3241875"/>
            <a:ext cx="2075766" cy="0"/>
          </a:xfrm>
          <a:prstGeom prst="line">
            <a:avLst/>
          </a:prstGeom>
          <a:ln w="28575" cap="rnd">
            <a:solidFill>
              <a:srgbClr val="01519E">
                <a:alpha val="74902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544225" y="1162063"/>
            <a:ext cx="9212524" cy="9110663"/>
          </a:xfrm>
          <a:custGeom>
            <a:avLst/>
            <a:gdLst/>
            <a:ahLst/>
            <a:cxnLst/>
            <a:rect l="l" t="t" r="r" b="b"/>
            <a:pathLst>
              <a:path w="9212524" h="9110663">
                <a:moveTo>
                  <a:pt x="0" y="0"/>
                </a:moveTo>
                <a:lnTo>
                  <a:pt x="9212524" y="0"/>
                </a:lnTo>
                <a:lnTo>
                  <a:pt x="9212524" y="9110662"/>
                </a:lnTo>
                <a:lnTo>
                  <a:pt x="0" y="91106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000"/>
            </a:blip>
            <a:stretch>
              <a:fillRect l="-3033" r="-30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28229" y="2869994"/>
            <a:ext cx="9571092" cy="5694800"/>
          </a:xfrm>
          <a:custGeom>
            <a:avLst/>
            <a:gdLst/>
            <a:ahLst/>
            <a:cxnLst/>
            <a:rect l="l" t="t" r="r" b="b"/>
            <a:pathLst>
              <a:path w="9571092" h="5694800">
                <a:moveTo>
                  <a:pt x="0" y="0"/>
                </a:moveTo>
                <a:lnTo>
                  <a:pt x="9571093" y="0"/>
                </a:lnTo>
                <a:lnTo>
                  <a:pt x="9571093" y="5694800"/>
                </a:lnTo>
                <a:lnTo>
                  <a:pt x="0" y="569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201228" y="790575"/>
            <a:ext cx="15898517" cy="2591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817"/>
              </a:lnSpc>
            </a:pPr>
            <a:r>
              <a:rPr lang="en-US" sz="5211" b="1">
                <a:solidFill>
                  <a:srgbClr val="8DC63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Office of Management and Budget (OMB) Directive - Rescinded</a:t>
            </a:r>
          </a:p>
          <a:p>
            <a:pPr algn="r">
              <a:lnSpc>
                <a:spcPts val="4124"/>
              </a:lnSpc>
              <a:spcBef>
                <a:spcPct val="0"/>
              </a:spcBef>
            </a:pPr>
            <a:endParaRPr lang="en-US" sz="5211" b="1">
              <a:solidFill>
                <a:srgbClr val="8DC63E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729660" y="9484670"/>
            <a:ext cx="8166619" cy="27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050"/>
              </a:lnSpc>
              <a:spcBef>
                <a:spcPct val="0"/>
              </a:spcBef>
            </a:pPr>
            <a:r>
              <a: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Federation of Associations in Behavioral &amp; Brain Sciences​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" y="9296400"/>
            <a:ext cx="5099376" cy="78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50"/>
              </a:lnSpc>
            </a:pPr>
            <a:r>
              <a: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Juliane Baron​</a:t>
            </a:r>
          </a:p>
          <a:p>
            <a:pPr algn="l">
              <a:lnSpc>
                <a:spcPts val="2050"/>
              </a:lnSpc>
            </a:pPr>
            <a:r>
              <a:rPr lang="en-US" sz="2050">
                <a:solidFill>
                  <a:srgbClr val="014589">
                    <a:alpha val="27843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Executive Director​</a:t>
            </a:r>
          </a:p>
          <a:p>
            <a:pPr algn="l">
              <a:lnSpc>
                <a:spcPts val="2050"/>
              </a:lnSpc>
            </a:pPr>
            <a:endParaRPr lang="en-US" sz="2050">
              <a:solidFill>
                <a:srgbClr val="014589">
                  <a:alpha val="27843"/>
                </a:srgb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</TotalTime>
  <Words>2183</Words>
  <Application>Microsoft Macintosh PowerPoint</Application>
  <PresentationFormat>Custom</PresentationFormat>
  <Paragraphs>372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Montserrat Heavy</vt:lpstr>
      <vt:lpstr>Montserrat Classic Bold</vt:lpstr>
      <vt:lpstr>Avenir Next Bold</vt:lpstr>
      <vt:lpstr>Avenir Next</vt:lpstr>
      <vt:lpstr>Montserrat Italics</vt:lpstr>
      <vt:lpstr>Tabarra Sans Bold</vt:lpstr>
      <vt:lpstr>Calibri</vt:lpstr>
      <vt:lpstr>Montserrat Bold</vt:lpstr>
      <vt:lpstr>Montserrat Classic</vt:lpstr>
      <vt:lpstr>Montserrat</vt:lpstr>
      <vt:lpstr>Montserrat Bold Italics</vt:lpstr>
      <vt:lpstr>Montserrat Ultra-Bold</vt:lpstr>
      <vt:lpstr>Arial</vt:lpstr>
      <vt:lpstr>Tabarra Sans Heavy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2025 FABBS Presentation at COGDOP</dc:title>
  <cp:lastModifiedBy>Jennifer Mangels</cp:lastModifiedBy>
  <cp:revision>6</cp:revision>
  <dcterms:created xsi:type="dcterms:W3CDTF">2006-08-16T00:00:00Z</dcterms:created>
  <dcterms:modified xsi:type="dcterms:W3CDTF">2025-02-08T19:40:41Z</dcterms:modified>
  <dc:identifier>DAGeKRjWCkY</dc:identifier>
</cp:coreProperties>
</file>